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548" r:id="rId3"/>
    <p:sldId id="550" r:id="rId4"/>
    <p:sldId id="549" r:id="rId5"/>
    <p:sldId id="551" r:id="rId6"/>
    <p:sldId id="552" r:id="rId7"/>
    <p:sldId id="556" r:id="rId8"/>
    <p:sldId id="561" r:id="rId9"/>
    <p:sldId id="562" r:id="rId10"/>
    <p:sldId id="563" r:id="rId11"/>
    <p:sldId id="555" r:id="rId12"/>
    <p:sldId id="553" r:id="rId13"/>
    <p:sldId id="554" r:id="rId14"/>
    <p:sldId id="564" r:id="rId15"/>
    <p:sldId id="565" r:id="rId16"/>
    <p:sldId id="557" r:id="rId17"/>
    <p:sldId id="558" r:id="rId18"/>
    <p:sldId id="559" r:id="rId19"/>
    <p:sldId id="560" r:id="rId20"/>
    <p:sldId id="566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6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36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D35BF-CBE7-73DE-45FF-A8CFD043BC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7E8ED7-9144-2D00-2042-19638EA241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6B7980-DDB6-3DAB-80DA-790514F86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674A-32F2-4CE9-AA8E-96566E0E5F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5A5D5D-2ECA-B909-D21A-6196B5A1F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B0108A-B488-174B-A65C-88C3770A0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6080A-299D-4966-A7F9-1DD3CC8D0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4779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90297-B0A5-BC93-BEBD-904FC74E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0C19F-65F1-563D-D9D2-750FA40128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E5A38-A5DA-4560-BF4A-8B43E055A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674A-32F2-4CE9-AA8E-96566E0E5F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77F346-86B8-5D8C-C20C-D70753EF8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06CD34-F047-45BF-BC83-F4E546FA6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6080A-299D-4966-A7F9-1DD3CC8D0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293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D1246B-3D08-255D-8309-80B7C2D05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8FEB41-C9B2-F019-CE08-1502C9C230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A1447C-056D-E2DE-2414-E63F69331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674A-32F2-4CE9-AA8E-96566E0E5F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0AD73-DC2E-8289-ED37-C829FA259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90329C-40F7-70BB-CC88-C7C30AF21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6080A-299D-4966-A7F9-1DD3CC8D0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984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3935E-2484-07DC-6027-B1A332BBB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4623CF-37CE-C44F-9A93-4B9A6B3CDA3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98B2C2-054D-932D-C5CF-5C0315CB60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48E43-62C1-BDD9-1705-7106BAB92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674A-32F2-4CE9-AA8E-96566E0E5F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DF8A77-574B-FAE2-6B97-65F1608B10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09C794-A9A3-3A56-85A4-7CB428899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6080A-299D-4966-A7F9-1DD3CC8D0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65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4BCC1-DA7E-3397-2CC4-D7160B435F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785485-5AFE-0E71-8F97-03B401EB65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5D7041-2AA1-A266-B3D5-9F24C35EC5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5B86FD-FD38-00E0-E46F-893B6196C9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B3BBC78-35D2-111B-B587-607BBDBB7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759885-4572-0BFA-D4F0-84C508C1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674A-32F2-4CE9-AA8E-96566E0E5F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58AC9B-E1AC-B08A-696F-DB0696832E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4A16A7-3293-7D18-8755-C1BED7EEE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6080A-299D-4966-A7F9-1DD3CC8D0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37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61549-0CBC-284E-DCDB-31FAE6385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F94CAE-33C4-9D4A-16A3-84C487188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674A-32F2-4CE9-AA8E-96566E0E5F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111E59-5C29-BB2F-2BF7-D542EA6CD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D28C1B-42FD-E76D-8164-09683B82F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6080A-299D-4966-A7F9-1DD3CC8D0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59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17DA17-2CA3-548F-15A4-01EC754D1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674A-32F2-4CE9-AA8E-96566E0E5F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E6D823F-CAFF-5529-D7A5-0DA6AEB48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B38C0E-6988-643D-8C11-B7F8D824C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6080A-299D-4966-A7F9-1DD3CC8D0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193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EBF360-9484-BF4A-5155-37CA5A0F0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D19435-316F-F0A7-90B1-8F001EC60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1380D-D8C6-D0FC-26F4-62904E5BC9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7504AD-4E46-86F9-0C3A-7CCBCB9D4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674A-32F2-4CE9-AA8E-96566E0E5F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0BA247-FFF6-B38D-2377-E39660B37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75FE9C-A4D5-9016-6C63-A506F7C8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6080A-299D-4966-A7F9-1DD3CC8D0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200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CE9CDF-5EF4-D57D-EAA7-2CB739A70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490F994-465B-E669-6E8C-154EA7E2002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CA9F5-25BE-2EFA-45A9-633074946E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E73A36-9B2A-80B4-E8E2-6FADAA56D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674A-32F2-4CE9-AA8E-96566E0E5F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ACE241D-4F08-C2B6-2332-AD27D461DF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1BB04-8FD9-858F-25D6-BB53FB27A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6080A-299D-4966-A7F9-1DD3CC8D0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3753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09F2B-1D6D-0BA3-AF2F-9314A79CB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1DA239-3FAB-97F3-1266-488A5A6DBB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F270B4-0288-A72B-37B4-2FDC05BF5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674A-32F2-4CE9-AA8E-96566E0E5F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15ECE0-7B0A-4578-EEF0-7D257267C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DFB71-1F31-59C6-24D6-8C4AE3608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6080A-299D-4966-A7F9-1DD3CC8D0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43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6FBFB6-0BE8-A884-B010-94E30171A5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424462-6A52-61D4-A139-784A48BAA3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B62D67-5C9D-D22D-0E0B-3922301D4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9E674A-32F2-4CE9-AA8E-96566E0E5F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E664D2-0BDA-9E7C-E987-64805D25E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02E2A2-5B66-9112-B14C-5A8EF22B93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C6080A-299D-4966-A7F9-1DD3CC8D0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726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C1628FE-BB38-CE75-858E-E35D1C7D6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BC7C2A-55F0-B332-7AE0-3394810581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0D6A44-54A5-EE83-B1CC-4FF6387DE6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99E674A-32F2-4CE9-AA8E-96566E0E5FEB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8A45D5-F815-4929-E008-F43C98577E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FA498-DB73-F33C-405B-0CEABBE6AC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C6080A-299D-4966-A7F9-1DD3CC8D05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357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drive.google.com/drive/folders/1Aq9XijsHklgBJuUdw7Tl1Lc2JiCHkIlm?usp=sharing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billhutch@texasgw.com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F094B1-19C5-C3E3-EA05-499F3D34F8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94005" y="3150066"/>
            <a:ext cx="4466079" cy="35439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96D280-9EA6-03C0-C3E3-74A5D4A25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27617" y="423476"/>
            <a:ext cx="9569014" cy="2726590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GMA 11 Joint Planning</a:t>
            </a:r>
            <a:br>
              <a:rPr lang="en-US" sz="5400" dirty="0"/>
            </a:br>
            <a:r>
              <a:rPr lang="en-US" sz="5400" dirty="0"/>
              <a:t>Agenda Item 5:</a:t>
            </a:r>
            <a:br>
              <a:rPr lang="en-US" sz="5400" dirty="0"/>
            </a:br>
            <a:r>
              <a:rPr lang="en-US" sz="5400" dirty="0"/>
              <a:t>Summary of Draft Tech Memo 26-03 (Five New GAM Simulations)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828728-EB52-1FDA-FDC4-C159BCE76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75971" y="4485019"/>
            <a:ext cx="6155473" cy="1492033"/>
          </a:xfrm>
        </p:spPr>
        <p:txBody>
          <a:bodyPr>
            <a:noAutofit/>
          </a:bodyPr>
          <a:lstStyle/>
          <a:p>
            <a:r>
              <a:rPr lang="en-US" sz="2800" dirty="0"/>
              <a:t>William R. Hutchison, Ph.D., P.E., P.G.</a:t>
            </a:r>
          </a:p>
          <a:p>
            <a:r>
              <a:rPr lang="en-US" sz="2800" dirty="0"/>
              <a:t>GMA 11 Meeting</a:t>
            </a:r>
          </a:p>
          <a:p>
            <a:r>
              <a:rPr lang="en-US" sz="2800" dirty="0"/>
              <a:t>October 7, 2026</a:t>
            </a:r>
          </a:p>
        </p:txBody>
      </p:sp>
    </p:spTree>
    <p:extLst>
      <p:ext uri="{BB962C8B-B14F-4D97-AF65-F5344CB8AC3E}">
        <p14:creationId xmlns:p14="http://schemas.microsoft.com/office/powerpoint/2010/main" val="3070613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3A2B6-BBA9-3C04-4CD4-DBF5F24EC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86155"/>
          </a:xfrm>
        </p:spPr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A0D267-F3B8-335C-8EEC-0DB02EC25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6600" y="1414143"/>
            <a:ext cx="9428480" cy="507873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GMA 11 approved Proposed DFCs on April 28, 2026</a:t>
            </a:r>
          </a:p>
          <a:p>
            <a:pPr lvl="1"/>
            <a:r>
              <a:rPr lang="en-US" dirty="0"/>
              <a:t>Average drawdown (by aquifer and county) from 2014 to 2080:</a:t>
            </a:r>
          </a:p>
          <a:p>
            <a:pPr lvl="2"/>
            <a:r>
              <a:rPr lang="en-US" dirty="0"/>
              <a:t>Scenario 33 for NTVGCD counties (Anderson, Cherokee, and Henderson)</a:t>
            </a:r>
          </a:p>
          <a:p>
            <a:pPr lvl="2"/>
            <a:r>
              <a:rPr lang="en-US" dirty="0"/>
              <a:t>Scenario 26.1 for all other counties</a:t>
            </a:r>
          </a:p>
          <a:p>
            <a:r>
              <a:rPr lang="en-US" dirty="0"/>
              <a:t>“Frankenstein” approach due to statutory deadline and in response to comments from NTVGCD and public comments, (including members of the legislature)</a:t>
            </a:r>
          </a:p>
          <a:p>
            <a:pPr lvl="1"/>
            <a:r>
              <a:rPr lang="en-US" dirty="0"/>
              <a:t>No “DFC” Comments (comments on pumping/MAG in NTVGCD)</a:t>
            </a:r>
          </a:p>
          <a:p>
            <a:r>
              <a:rPr lang="en-US" dirty="0"/>
              <a:t>During the meeting, it was acknowledged/known that the proposed DFCs are not realistic and new GAM simulations were completed to ensure that DFC values were “feasible” (Joint Planning Factor 7)</a:t>
            </a:r>
          </a:p>
          <a:p>
            <a:pPr lvl="1"/>
            <a:r>
              <a:rPr lang="en-US" dirty="0"/>
              <a:t>Proceeded since there was a plan to run additional GAM runs with updated pumping in NTVGCD and adjust “proposed DFCs” accordingly</a:t>
            </a:r>
          </a:p>
          <a:p>
            <a:pPr lvl="1"/>
            <a:r>
              <a:rPr lang="en-US" dirty="0"/>
              <a:t>Five new simulations documented in Technical Memo 26-03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098508-1740-CB2D-74DC-3B2EEBA52B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1040" y="241525"/>
            <a:ext cx="2503429" cy="421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1434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D542C-E003-CD07-F8FF-98232502E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TM 26-03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06A0D3-D10F-083E-573A-9692AF0B46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Documentation of Scenarios 26.2 to 26.6</a:t>
            </a:r>
          </a:p>
          <a:p>
            <a:r>
              <a:rPr lang="en-US" dirty="0"/>
              <a:t>Reports sections:</a:t>
            </a:r>
          </a:p>
          <a:p>
            <a:pPr lvl="1"/>
            <a:r>
              <a:rPr lang="en-US" dirty="0"/>
              <a:t>Section 2: Documentation of pumping input files for scenarios</a:t>
            </a:r>
          </a:p>
          <a:p>
            <a:pPr lvl="1"/>
            <a:r>
              <a:rPr lang="en-US" dirty="0"/>
              <a:t>Section 3: Pumping output results for all scenarios</a:t>
            </a:r>
          </a:p>
          <a:p>
            <a:pPr lvl="1"/>
            <a:r>
              <a:rPr lang="en-US" dirty="0"/>
              <a:t>Section 4: Average drawdown results for all scenarios</a:t>
            </a:r>
          </a:p>
          <a:p>
            <a:pPr lvl="1"/>
            <a:r>
              <a:rPr lang="en-US" dirty="0"/>
              <a:t>Section 5: Dry well analysis for all scenarios</a:t>
            </a:r>
          </a:p>
          <a:p>
            <a:pPr lvl="1"/>
            <a:r>
              <a:rPr lang="en-US" dirty="0"/>
              <a:t>Section 6: Groundwater budget analysis for all scenarios</a:t>
            </a:r>
          </a:p>
          <a:p>
            <a:pPr lvl="1"/>
            <a:r>
              <a:rPr lang="en-US" dirty="0"/>
              <a:t>Section 7: References</a:t>
            </a:r>
          </a:p>
          <a:p>
            <a:r>
              <a:rPr lang="en-US" dirty="0"/>
              <a:t>Link to Google Drive for all files:</a:t>
            </a:r>
          </a:p>
          <a:p>
            <a:pPr marL="0" indent="0" algn="ctr">
              <a:buNone/>
            </a:pPr>
            <a:r>
              <a:rPr lang="en-US" sz="1800" b="1" i="1" u="sng" dirty="0">
                <a:solidFill>
                  <a:srgbClr val="FF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https://drive.google.com/drive/folders/1Aq9XijsHklgBJuUdw7Tl1Lc2JiCHkIlm?usp=sharing</a:t>
            </a:r>
            <a:endParaRPr lang="en-US" sz="18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423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E92A4-2B1A-8E01-ADD6-47DB4A3FC7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Five New Simulations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7DB51A-28CA-24E1-CB7A-A96A9F0CB1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Pumping in Non-NTVGCD Counties: Scenario 26.1</a:t>
            </a:r>
          </a:p>
          <a:p>
            <a:r>
              <a:rPr lang="en-US" dirty="0"/>
              <a:t>Pumping in NTVGCD Counties: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FABE43-D8B6-0644-CA79-4B50EEF77B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1358" y="3270221"/>
            <a:ext cx="6509283" cy="272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030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BCF78-FC00-65B2-0360-329800CDC4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Results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8D3833-383E-6324-B051-D57FA88685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Report includes summary results by aquifer and county for:</a:t>
            </a:r>
          </a:p>
          <a:p>
            <a:pPr lvl="1"/>
            <a:r>
              <a:rPr lang="en-US" dirty="0"/>
              <a:t>Pumping (county and aquifer)</a:t>
            </a:r>
          </a:p>
          <a:p>
            <a:pPr lvl="1"/>
            <a:r>
              <a:rPr lang="en-US" dirty="0"/>
              <a:t>Average drawdown (county and aquifer)</a:t>
            </a:r>
          </a:p>
          <a:p>
            <a:pPr lvl="1"/>
            <a:r>
              <a:rPr lang="en-US" dirty="0"/>
              <a:t>Dry well analysis by county (overall and Carrizo-Wilcox)</a:t>
            </a:r>
          </a:p>
          <a:p>
            <a:pPr lvl="1"/>
            <a:r>
              <a:rPr lang="en-US" dirty="0"/>
              <a:t>Groundwater budget analysis by river basin</a:t>
            </a:r>
          </a:p>
          <a:p>
            <a:pPr lvl="2"/>
            <a:r>
              <a:rPr lang="en-US" dirty="0"/>
              <a:t>Complete groundwater budget</a:t>
            </a:r>
          </a:p>
          <a:p>
            <a:pPr lvl="3"/>
            <a:r>
              <a:rPr lang="en-US" dirty="0"/>
              <a:t>Inflow from alluvium</a:t>
            </a:r>
          </a:p>
          <a:p>
            <a:pPr lvl="3"/>
            <a:r>
              <a:rPr lang="en-US" dirty="0"/>
              <a:t>Interbasin flow</a:t>
            </a:r>
          </a:p>
          <a:p>
            <a:r>
              <a:rPr lang="en-US" dirty="0"/>
              <a:t>Google Drive link includes all files used in preparing summary documentation</a:t>
            </a:r>
          </a:p>
        </p:txBody>
      </p:sp>
    </p:spTree>
    <p:extLst>
      <p:ext uri="{BB962C8B-B14F-4D97-AF65-F5344CB8AC3E}">
        <p14:creationId xmlns:p14="http://schemas.microsoft.com/office/powerpoint/2010/main" val="32616941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4C468-DD05-4985-FC9A-557606A14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Scenario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2CA79-8E39-EB2E-15FA-E957A22C59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Baseline</a:t>
            </a:r>
          </a:p>
          <a:p>
            <a:r>
              <a:rPr lang="en-US" dirty="0"/>
              <a:t>Scenario 33 (basis for current DFC adopted in 2021)</a:t>
            </a:r>
          </a:p>
          <a:p>
            <a:r>
              <a:rPr lang="en-US" dirty="0"/>
              <a:t>Scenario 26.1</a:t>
            </a:r>
          </a:p>
          <a:p>
            <a:r>
              <a:rPr lang="en-US" dirty="0"/>
              <a:t>Scenario 26.2</a:t>
            </a:r>
          </a:p>
          <a:p>
            <a:r>
              <a:rPr lang="en-US" dirty="0"/>
              <a:t>Scenario 26.3</a:t>
            </a:r>
          </a:p>
          <a:p>
            <a:r>
              <a:rPr lang="en-US" dirty="0"/>
              <a:t>Scenario 26.4</a:t>
            </a:r>
          </a:p>
          <a:p>
            <a:r>
              <a:rPr lang="en-US" dirty="0"/>
              <a:t>Scenario 26.5</a:t>
            </a:r>
          </a:p>
          <a:p>
            <a:r>
              <a:rPr lang="en-US" dirty="0"/>
              <a:t>Scenario 26.6</a:t>
            </a:r>
          </a:p>
        </p:txBody>
      </p:sp>
    </p:spTree>
    <p:extLst>
      <p:ext uri="{BB962C8B-B14F-4D97-AF65-F5344CB8AC3E}">
        <p14:creationId xmlns:p14="http://schemas.microsoft.com/office/powerpoint/2010/main" val="25581265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5AF168-FF3C-E843-3D57-381554F42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Pumping Comparison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0C0C8B-7F1A-D951-91E5-1A613B8CB3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26063"/>
          </a:xfrm>
        </p:spPr>
        <p:txBody>
          <a:bodyPr/>
          <a:lstStyle/>
          <a:p>
            <a:r>
              <a:rPr lang="en-US" dirty="0"/>
              <a:t>2080 Pumping (AF/yr) for NTVGCD Counties for each scenario in Queen City and Carrizo-Wilcox Aquifers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8EBD05-8E98-F5B7-B660-3659EBD02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68" y="2728398"/>
            <a:ext cx="11625624" cy="3920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628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C4EF2-5CB7-F367-5471-6C3CF0849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6FFD6-3B26-FF24-CD97-5B19E5E53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Pumping Comparison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0B53391-C826-EFE4-6901-7A0AB83D60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26063"/>
          </a:xfrm>
        </p:spPr>
        <p:txBody>
          <a:bodyPr/>
          <a:lstStyle/>
          <a:p>
            <a:r>
              <a:rPr lang="en-US" dirty="0"/>
              <a:t>2080 Pumping (AF/yr) for NTVGCD Counties for each scenario in Queen City and Carrizo-Wilcox Aquifers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D15206-414B-263D-D94D-2276CF9383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68" y="2728398"/>
            <a:ext cx="11625624" cy="392000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E39452-3C5C-7BB1-1E5A-D0477E1A6066}"/>
              </a:ext>
            </a:extLst>
          </p:cNvPr>
          <p:cNvSpPr/>
          <p:nvPr/>
        </p:nvSpPr>
        <p:spPr>
          <a:xfrm>
            <a:off x="3032760" y="3159760"/>
            <a:ext cx="1266035" cy="325628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6ABCE8-2327-DC23-048E-0709FE09DEB1}"/>
              </a:ext>
            </a:extLst>
          </p:cNvPr>
          <p:cNvSpPr/>
          <p:nvPr/>
        </p:nvSpPr>
        <p:spPr>
          <a:xfrm>
            <a:off x="5565945" y="3159760"/>
            <a:ext cx="1266035" cy="3256280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9AB0D87-66D0-1D75-7F4C-B24273F8E931}"/>
              </a:ext>
            </a:extLst>
          </p:cNvPr>
          <p:cNvSpPr txBox="1"/>
          <p:nvPr/>
        </p:nvSpPr>
        <p:spPr>
          <a:xfrm>
            <a:off x="6891454" y="591015"/>
            <a:ext cx="3614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For NTVGCD:</a:t>
            </a:r>
          </a:p>
          <a:p>
            <a:r>
              <a:rPr lang="en-US" b="1" dirty="0">
                <a:solidFill>
                  <a:srgbClr val="FF0000"/>
                </a:solidFill>
              </a:rPr>
              <a:t>Scen 26.2 = Scen 33 (QC and CW)</a:t>
            </a:r>
          </a:p>
        </p:txBody>
      </p:sp>
    </p:spTree>
    <p:extLst>
      <p:ext uri="{BB962C8B-B14F-4D97-AF65-F5344CB8AC3E}">
        <p14:creationId xmlns:p14="http://schemas.microsoft.com/office/powerpoint/2010/main" val="1618551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2F8772-3D63-05C2-81C7-83B6533D60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4E7AF-DD0B-96EB-A3B9-901257225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Pumping Comparison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CE124A5-A249-C058-FDFA-E8E8AD9A5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26063"/>
          </a:xfrm>
        </p:spPr>
        <p:txBody>
          <a:bodyPr/>
          <a:lstStyle/>
          <a:p>
            <a:r>
              <a:rPr lang="en-US" dirty="0"/>
              <a:t>2080 Pumping (AF/yr) for NTVGCD Counties for each scenario in Queen City and Carrizo-Wilcox Aquifers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29920B-4A3E-B6C2-28D6-990FC954ED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68" y="2728398"/>
            <a:ext cx="11625624" cy="392000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7FBF8C6-36FB-FE0E-63AC-59981D8EC2B0}"/>
              </a:ext>
            </a:extLst>
          </p:cNvPr>
          <p:cNvSpPr/>
          <p:nvPr/>
        </p:nvSpPr>
        <p:spPr>
          <a:xfrm>
            <a:off x="4287272" y="3159760"/>
            <a:ext cx="1266035" cy="131745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AE473A-C406-ABF0-426C-61C1A8FC3569}"/>
              </a:ext>
            </a:extLst>
          </p:cNvPr>
          <p:cNvSpPr/>
          <p:nvPr/>
        </p:nvSpPr>
        <p:spPr>
          <a:xfrm>
            <a:off x="6782074" y="3159759"/>
            <a:ext cx="1266035" cy="131745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497D45-AD6C-BD8A-05BE-8CA48B1DC1DB}"/>
              </a:ext>
            </a:extLst>
          </p:cNvPr>
          <p:cNvSpPr txBox="1"/>
          <p:nvPr/>
        </p:nvSpPr>
        <p:spPr>
          <a:xfrm>
            <a:off x="6891454" y="591015"/>
            <a:ext cx="29386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For NTVGCD:</a:t>
            </a:r>
          </a:p>
          <a:p>
            <a:r>
              <a:rPr lang="en-US" b="1" dirty="0">
                <a:solidFill>
                  <a:srgbClr val="FF0000"/>
                </a:solidFill>
              </a:rPr>
              <a:t>Scen 26.3 = Scen 26.1 (QC)</a:t>
            </a:r>
          </a:p>
          <a:p>
            <a:r>
              <a:rPr lang="en-US" b="1" dirty="0">
                <a:solidFill>
                  <a:srgbClr val="FF33CC"/>
                </a:solidFill>
              </a:rPr>
              <a:t>Scen 26.3 = Scen 33 (CW)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8455555-0F89-2784-7620-F47634A716C7}"/>
              </a:ext>
            </a:extLst>
          </p:cNvPr>
          <p:cNvSpPr/>
          <p:nvPr/>
        </p:nvSpPr>
        <p:spPr>
          <a:xfrm>
            <a:off x="3031149" y="5068477"/>
            <a:ext cx="1266035" cy="1317455"/>
          </a:xfrm>
          <a:prstGeom prst="rect">
            <a:avLst/>
          </a:prstGeom>
          <a:noFill/>
          <a:ln w="41275">
            <a:solidFill>
              <a:srgbClr val="FF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B2203E0-6DB7-9659-8D60-636F0A750B36}"/>
              </a:ext>
            </a:extLst>
          </p:cNvPr>
          <p:cNvSpPr/>
          <p:nvPr/>
        </p:nvSpPr>
        <p:spPr>
          <a:xfrm>
            <a:off x="6782074" y="5068477"/>
            <a:ext cx="1266035" cy="1317455"/>
          </a:xfrm>
          <a:prstGeom prst="rect">
            <a:avLst/>
          </a:prstGeom>
          <a:noFill/>
          <a:ln w="41275">
            <a:solidFill>
              <a:srgbClr val="FF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213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D8401-DD8B-F329-AD69-99FF5A2165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3CE8A-DAAE-3368-1C88-F3E1F5E23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Pumping Comparison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094A9E-9863-0EBC-65A0-FA04C7D903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26063"/>
          </a:xfrm>
        </p:spPr>
        <p:txBody>
          <a:bodyPr/>
          <a:lstStyle/>
          <a:p>
            <a:r>
              <a:rPr lang="en-US" dirty="0"/>
              <a:t>2080 Pumping (AF/yr) for NTVGCD Counties for each scenario in Queen City and Carrizo-Wilcox Aquifers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9CFD308-0C80-BA90-5CFD-2A736A1F2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068" y="2728398"/>
            <a:ext cx="11625624" cy="392000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152681E-B638-2C8E-B817-889F6510669E}"/>
              </a:ext>
            </a:extLst>
          </p:cNvPr>
          <p:cNvSpPr/>
          <p:nvPr/>
        </p:nvSpPr>
        <p:spPr>
          <a:xfrm>
            <a:off x="3032014" y="3159759"/>
            <a:ext cx="1266035" cy="131745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80FC64-4A16-4E92-A3EB-1AC5A745AB31}"/>
              </a:ext>
            </a:extLst>
          </p:cNvPr>
          <p:cNvSpPr/>
          <p:nvPr/>
        </p:nvSpPr>
        <p:spPr>
          <a:xfrm>
            <a:off x="8048109" y="3159758"/>
            <a:ext cx="1266035" cy="1317455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25C0FF-03A4-22A0-8D0D-A43D18A3686C}"/>
              </a:ext>
            </a:extLst>
          </p:cNvPr>
          <p:cNvSpPr txBox="1"/>
          <p:nvPr/>
        </p:nvSpPr>
        <p:spPr>
          <a:xfrm>
            <a:off x="6891454" y="591015"/>
            <a:ext cx="29858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For NTVGCD:</a:t>
            </a:r>
          </a:p>
          <a:p>
            <a:r>
              <a:rPr lang="en-US" b="1" dirty="0">
                <a:solidFill>
                  <a:srgbClr val="FF0000"/>
                </a:solidFill>
              </a:rPr>
              <a:t>Scen 26.4 = Scen 33 (QC)</a:t>
            </a:r>
          </a:p>
          <a:p>
            <a:r>
              <a:rPr lang="en-US" b="1" dirty="0">
                <a:solidFill>
                  <a:srgbClr val="FF33CC"/>
                </a:solidFill>
              </a:rPr>
              <a:t>Scen 26.4 = Scen 26.1 (CW)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3B54EF-639E-90FD-593C-811E1DB149FC}"/>
              </a:ext>
            </a:extLst>
          </p:cNvPr>
          <p:cNvSpPr/>
          <p:nvPr/>
        </p:nvSpPr>
        <p:spPr>
          <a:xfrm>
            <a:off x="4287271" y="5068477"/>
            <a:ext cx="1266035" cy="1317455"/>
          </a:xfrm>
          <a:prstGeom prst="rect">
            <a:avLst/>
          </a:prstGeom>
          <a:noFill/>
          <a:ln w="41275">
            <a:solidFill>
              <a:srgbClr val="FF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055D46-1C1B-A59B-8998-156BD824EDD4}"/>
              </a:ext>
            </a:extLst>
          </p:cNvPr>
          <p:cNvSpPr/>
          <p:nvPr/>
        </p:nvSpPr>
        <p:spPr>
          <a:xfrm>
            <a:off x="8048109" y="5068477"/>
            <a:ext cx="1266035" cy="1317455"/>
          </a:xfrm>
          <a:prstGeom prst="rect">
            <a:avLst/>
          </a:prstGeom>
          <a:noFill/>
          <a:ln w="41275">
            <a:solidFill>
              <a:srgbClr val="FF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997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4627C-A14B-6610-6293-34C873A7CC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 of Proposed DFC with Average Drawdown Results from Two Scenarios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B606F-7BA5-AAFF-32A7-E4F92AD99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07031"/>
            <a:ext cx="10515600" cy="4169932"/>
          </a:xfrm>
        </p:spPr>
        <p:txBody>
          <a:bodyPr/>
          <a:lstStyle/>
          <a:p>
            <a:r>
              <a:rPr lang="en-US" dirty="0"/>
              <a:t>Scenario 26.2</a:t>
            </a:r>
          </a:p>
          <a:p>
            <a:pPr lvl="1"/>
            <a:r>
              <a:rPr lang="en-US" dirty="0"/>
              <a:t>NTVGCD pumping = Scenario 33 (all aquifers)</a:t>
            </a:r>
          </a:p>
          <a:p>
            <a:pPr lvl="1"/>
            <a:r>
              <a:rPr lang="en-US" dirty="0"/>
              <a:t>Non-NTVGCD pumping = Scenario 26.1</a:t>
            </a:r>
          </a:p>
          <a:p>
            <a:r>
              <a:rPr lang="en-US" dirty="0"/>
              <a:t>Scenario 26.3</a:t>
            </a:r>
          </a:p>
          <a:p>
            <a:pPr lvl="1"/>
            <a:r>
              <a:rPr lang="en-US" dirty="0"/>
              <a:t>NTVGCD pumping</a:t>
            </a:r>
          </a:p>
          <a:p>
            <a:pPr lvl="2"/>
            <a:r>
              <a:rPr lang="en-US" dirty="0"/>
              <a:t>Scenario 26.1 (Queen City)</a:t>
            </a:r>
          </a:p>
          <a:p>
            <a:pPr lvl="2"/>
            <a:r>
              <a:rPr lang="en-US" dirty="0"/>
              <a:t>Scenario 33 (Carrizo-Wilcox)</a:t>
            </a:r>
          </a:p>
          <a:p>
            <a:pPr lvl="1"/>
            <a:r>
              <a:rPr lang="en-US" dirty="0"/>
              <a:t>Non-NTVGCD pumping = Scenario 26.1</a:t>
            </a:r>
          </a:p>
        </p:txBody>
      </p:sp>
    </p:spTree>
    <p:extLst>
      <p:ext uri="{BB962C8B-B14F-4D97-AF65-F5344CB8AC3E}">
        <p14:creationId xmlns:p14="http://schemas.microsoft.com/office/powerpoint/2010/main" val="1277730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25B707E-F5FA-B6B0-EACD-8FA53C5C1D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104" y="428088"/>
            <a:ext cx="3737324" cy="629524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90A3FC5-B4E2-819A-D22C-DC32A8139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567" y="448909"/>
            <a:ext cx="3673097" cy="61870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F6C021A-0236-3790-42C9-AFAD65B376EE}"/>
              </a:ext>
            </a:extLst>
          </p:cNvPr>
          <p:cNvSpPr txBox="1"/>
          <p:nvPr/>
        </p:nvSpPr>
        <p:spPr>
          <a:xfrm>
            <a:off x="2490550" y="170212"/>
            <a:ext cx="1682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Proposed DFC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869F86-3F5A-8F61-163F-0A55B20148D5}"/>
              </a:ext>
            </a:extLst>
          </p:cNvPr>
          <p:cNvSpPr txBox="1"/>
          <p:nvPr/>
        </p:nvSpPr>
        <p:spPr>
          <a:xfrm>
            <a:off x="7292456" y="222030"/>
            <a:ext cx="1603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Scenario 26.2</a:t>
            </a:r>
          </a:p>
        </p:txBody>
      </p:sp>
    </p:spTree>
    <p:extLst>
      <p:ext uri="{BB962C8B-B14F-4D97-AF65-F5344CB8AC3E}">
        <p14:creationId xmlns:p14="http://schemas.microsoft.com/office/powerpoint/2010/main" val="1384846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6666B-C784-77D7-ACCE-12DE577C7E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9116A35-E19B-598C-0761-9A5986471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361" y="469041"/>
            <a:ext cx="3690829" cy="62169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1C11A8-6B9B-42B1-7073-36F4C9193E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703" y="469041"/>
            <a:ext cx="3690829" cy="62169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81DA73-3A84-0975-7886-B2577116667C}"/>
              </a:ext>
            </a:extLst>
          </p:cNvPr>
          <p:cNvSpPr txBox="1"/>
          <p:nvPr/>
        </p:nvSpPr>
        <p:spPr>
          <a:xfrm>
            <a:off x="2490550" y="170212"/>
            <a:ext cx="1682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Proposed DFC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FB5BA7-253A-E396-EBE7-B81F911C4183}"/>
              </a:ext>
            </a:extLst>
          </p:cNvPr>
          <p:cNvSpPr txBox="1"/>
          <p:nvPr/>
        </p:nvSpPr>
        <p:spPr>
          <a:xfrm>
            <a:off x="7292456" y="222030"/>
            <a:ext cx="1603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Scenario 26.3</a:t>
            </a:r>
          </a:p>
        </p:txBody>
      </p:sp>
    </p:spTree>
    <p:extLst>
      <p:ext uri="{BB962C8B-B14F-4D97-AF65-F5344CB8AC3E}">
        <p14:creationId xmlns:p14="http://schemas.microsoft.com/office/powerpoint/2010/main" val="3568205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C941-4874-F012-DCC6-083AAD601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99CAF7A-7061-65E6-B715-7625A653E0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361" y="469041"/>
            <a:ext cx="3690829" cy="62169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7131E7-7AE8-05FA-A0F2-8A8FE5029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703" y="469041"/>
            <a:ext cx="3690829" cy="62169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CB79285-9ADD-6B95-0591-807CCEA22B21}"/>
              </a:ext>
            </a:extLst>
          </p:cNvPr>
          <p:cNvSpPr txBox="1"/>
          <p:nvPr/>
        </p:nvSpPr>
        <p:spPr>
          <a:xfrm>
            <a:off x="2490550" y="170212"/>
            <a:ext cx="1682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Proposed DFC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927474-2F65-0598-1D39-BFDD35219998}"/>
              </a:ext>
            </a:extLst>
          </p:cNvPr>
          <p:cNvSpPr txBox="1"/>
          <p:nvPr/>
        </p:nvSpPr>
        <p:spPr>
          <a:xfrm>
            <a:off x="7292456" y="222030"/>
            <a:ext cx="1603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Scenario 26.3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7EB137-D735-07AD-B0EC-764363893578}"/>
              </a:ext>
            </a:extLst>
          </p:cNvPr>
          <p:cNvSpPr/>
          <p:nvPr/>
        </p:nvSpPr>
        <p:spPr>
          <a:xfrm>
            <a:off x="1517621" y="947854"/>
            <a:ext cx="8317755" cy="25090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18C565-EA8B-E0D8-1562-2A9DF27FBE4F}"/>
              </a:ext>
            </a:extLst>
          </p:cNvPr>
          <p:cNvSpPr/>
          <p:nvPr/>
        </p:nvSpPr>
        <p:spPr>
          <a:xfrm>
            <a:off x="1508856" y="1970049"/>
            <a:ext cx="8317755" cy="25090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6C433F-7ABF-C622-7448-4BCC327DD9AF}"/>
              </a:ext>
            </a:extLst>
          </p:cNvPr>
          <p:cNvSpPr/>
          <p:nvPr/>
        </p:nvSpPr>
        <p:spPr>
          <a:xfrm>
            <a:off x="1517620" y="2784088"/>
            <a:ext cx="8317755" cy="25090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720AC0-82A8-5E20-1315-EBF8BA86880A}"/>
              </a:ext>
            </a:extLst>
          </p:cNvPr>
          <p:cNvSpPr txBox="1"/>
          <p:nvPr/>
        </p:nvSpPr>
        <p:spPr>
          <a:xfrm>
            <a:off x="10052824" y="1561171"/>
            <a:ext cx="20574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0000"/>
                </a:solidFill>
              </a:rPr>
              <a:t>NTVGCD Counties:</a:t>
            </a:r>
          </a:p>
          <a:p>
            <a:endParaRPr lang="en-US" sz="1600" b="1" dirty="0">
              <a:solidFill>
                <a:srgbClr val="FF0000"/>
              </a:solidFill>
            </a:endParaRPr>
          </a:p>
          <a:p>
            <a:r>
              <a:rPr lang="en-US" sz="1600" b="1" dirty="0">
                <a:solidFill>
                  <a:srgbClr val="FF0000"/>
                </a:solidFill>
              </a:rPr>
              <a:t>Scen 26.3 Drawdown </a:t>
            </a:r>
          </a:p>
          <a:p>
            <a:r>
              <a:rPr lang="en-US" b="1" dirty="0">
                <a:solidFill>
                  <a:srgbClr val="FF0000"/>
                </a:solidFill>
              </a:rPr>
              <a:t>less than </a:t>
            </a:r>
          </a:p>
          <a:p>
            <a:r>
              <a:rPr lang="en-US" b="1" dirty="0">
                <a:solidFill>
                  <a:srgbClr val="FF0000"/>
                </a:solidFill>
              </a:rPr>
              <a:t>Proposed DFC </a:t>
            </a:r>
          </a:p>
          <a:p>
            <a:endParaRPr lang="en-US" b="1" i="1" dirty="0">
              <a:solidFill>
                <a:srgbClr val="FF0000"/>
              </a:solidFill>
            </a:endParaRPr>
          </a:p>
          <a:p>
            <a:r>
              <a:rPr lang="en-US" b="1" i="1" dirty="0">
                <a:solidFill>
                  <a:srgbClr val="FF0000"/>
                </a:solidFill>
              </a:rPr>
              <a:t>(Neighboring counties pumping = Scenario 26.1)</a:t>
            </a:r>
          </a:p>
        </p:txBody>
      </p:sp>
    </p:spTree>
    <p:extLst>
      <p:ext uri="{BB962C8B-B14F-4D97-AF65-F5344CB8AC3E}">
        <p14:creationId xmlns:p14="http://schemas.microsoft.com/office/powerpoint/2010/main" val="765263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4A6191-3459-46F6-1C52-556C8F4B7D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D50B92-0D11-0E13-4285-A546BA693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361" y="469041"/>
            <a:ext cx="3690829" cy="621692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69EFC4B-41CA-5AF8-B341-7A76EC852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8703" y="469041"/>
            <a:ext cx="3690829" cy="62169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25D82E-6A2F-4F61-B06C-EB92709D2BE5}"/>
              </a:ext>
            </a:extLst>
          </p:cNvPr>
          <p:cNvSpPr txBox="1"/>
          <p:nvPr/>
        </p:nvSpPr>
        <p:spPr>
          <a:xfrm>
            <a:off x="2490550" y="170212"/>
            <a:ext cx="1682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Proposed DFC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97405F6-C36B-64F0-0C83-9A7AA35ED0F5}"/>
              </a:ext>
            </a:extLst>
          </p:cNvPr>
          <p:cNvSpPr txBox="1"/>
          <p:nvPr/>
        </p:nvSpPr>
        <p:spPr>
          <a:xfrm>
            <a:off x="7292456" y="222030"/>
            <a:ext cx="1603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Scenario 26.3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2F3E046-54B2-15BB-7A8F-5D6516271F1B}"/>
              </a:ext>
            </a:extLst>
          </p:cNvPr>
          <p:cNvSpPr/>
          <p:nvPr/>
        </p:nvSpPr>
        <p:spPr>
          <a:xfrm>
            <a:off x="1526569" y="1165302"/>
            <a:ext cx="8317755" cy="206298"/>
          </a:xfrm>
          <a:prstGeom prst="rect">
            <a:avLst/>
          </a:prstGeom>
          <a:noFill/>
          <a:ln w="25400">
            <a:solidFill>
              <a:srgbClr val="FF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D16201-2BFF-2965-D03A-E50D1778D24C}"/>
              </a:ext>
            </a:extLst>
          </p:cNvPr>
          <p:cNvSpPr/>
          <p:nvPr/>
        </p:nvSpPr>
        <p:spPr>
          <a:xfrm>
            <a:off x="1526568" y="3222702"/>
            <a:ext cx="8317755" cy="206298"/>
          </a:xfrm>
          <a:prstGeom prst="rect">
            <a:avLst/>
          </a:prstGeom>
          <a:noFill/>
          <a:ln w="25400">
            <a:solidFill>
              <a:srgbClr val="FF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370A98-2582-A711-F048-AEDB628201D1}"/>
              </a:ext>
            </a:extLst>
          </p:cNvPr>
          <p:cNvSpPr/>
          <p:nvPr/>
        </p:nvSpPr>
        <p:spPr>
          <a:xfrm>
            <a:off x="1526567" y="3822487"/>
            <a:ext cx="8317755" cy="206298"/>
          </a:xfrm>
          <a:prstGeom prst="rect">
            <a:avLst/>
          </a:prstGeom>
          <a:noFill/>
          <a:ln w="25400">
            <a:solidFill>
              <a:srgbClr val="FF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4E1F626-E059-6838-DFE3-783F3CEA4156}"/>
              </a:ext>
            </a:extLst>
          </p:cNvPr>
          <p:cNvSpPr/>
          <p:nvPr/>
        </p:nvSpPr>
        <p:spPr>
          <a:xfrm>
            <a:off x="1526566" y="4422272"/>
            <a:ext cx="8317755" cy="206298"/>
          </a:xfrm>
          <a:prstGeom prst="rect">
            <a:avLst/>
          </a:prstGeom>
          <a:noFill/>
          <a:ln w="25400">
            <a:solidFill>
              <a:srgbClr val="FF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6066589-4926-2073-9B62-A105F8221E1F}"/>
              </a:ext>
            </a:extLst>
          </p:cNvPr>
          <p:cNvSpPr/>
          <p:nvPr/>
        </p:nvSpPr>
        <p:spPr>
          <a:xfrm>
            <a:off x="1526566" y="5254228"/>
            <a:ext cx="8317755" cy="206298"/>
          </a:xfrm>
          <a:prstGeom prst="rect">
            <a:avLst/>
          </a:prstGeom>
          <a:noFill/>
          <a:ln w="25400">
            <a:solidFill>
              <a:srgbClr val="FF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6248011-71CC-D1FD-CDA6-F473693807E3}"/>
              </a:ext>
            </a:extLst>
          </p:cNvPr>
          <p:cNvSpPr/>
          <p:nvPr/>
        </p:nvSpPr>
        <p:spPr>
          <a:xfrm>
            <a:off x="1526565" y="5673589"/>
            <a:ext cx="8317755" cy="206298"/>
          </a:xfrm>
          <a:prstGeom prst="rect">
            <a:avLst/>
          </a:prstGeom>
          <a:noFill/>
          <a:ln w="25400">
            <a:solidFill>
              <a:srgbClr val="FF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AB4D965-261B-8291-F014-91873A3772CC}"/>
              </a:ext>
            </a:extLst>
          </p:cNvPr>
          <p:cNvSpPr/>
          <p:nvPr/>
        </p:nvSpPr>
        <p:spPr>
          <a:xfrm>
            <a:off x="1526565" y="6075567"/>
            <a:ext cx="8317755" cy="206298"/>
          </a:xfrm>
          <a:prstGeom prst="rect">
            <a:avLst/>
          </a:prstGeom>
          <a:noFill/>
          <a:ln w="25400">
            <a:solidFill>
              <a:srgbClr val="FF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DD01DE-6E0D-615A-B040-3DC8EA8F90F9}"/>
              </a:ext>
            </a:extLst>
          </p:cNvPr>
          <p:cNvSpPr txBox="1"/>
          <p:nvPr/>
        </p:nvSpPr>
        <p:spPr>
          <a:xfrm>
            <a:off x="10052824" y="1561171"/>
            <a:ext cx="2057400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FF33CC"/>
                </a:solidFill>
              </a:rPr>
              <a:t>Nine non-NTVGCD Counties:</a:t>
            </a:r>
          </a:p>
          <a:p>
            <a:endParaRPr lang="en-US" sz="1600" b="1" dirty="0">
              <a:solidFill>
                <a:srgbClr val="FF33CC"/>
              </a:solidFill>
            </a:endParaRPr>
          </a:p>
          <a:p>
            <a:r>
              <a:rPr lang="en-US" sz="1600" b="1" dirty="0">
                <a:solidFill>
                  <a:srgbClr val="FF33CC"/>
                </a:solidFill>
              </a:rPr>
              <a:t>Scen 26.3 CW Drawdown </a:t>
            </a:r>
          </a:p>
          <a:p>
            <a:r>
              <a:rPr lang="en-US" b="1" dirty="0">
                <a:solidFill>
                  <a:srgbClr val="FF33CC"/>
                </a:solidFill>
              </a:rPr>
              <a:t>more than 5 ft greater than Proposed DFC </a:t>
            </a:r>
          </a:p>
          <a:p>
            <a:endParaRPr lang="en-US" b="1" i="1" dirty="0">
              <a:solidFill>
                <a:srgbClr val="FF33CC"/>
              </a:solidFill>
            </a:endParaRPr>
          </a:p>
          <a:p>
            <a:r>
              <a:rPr lang="en-US" b="1" i="1" dirty="0">
                <a:solidFill>
                  <a:srgbClr val="FF33CC"/>
                </a:solidFill>
              </a:rPr>
              <a:t>(NTVGCD pumping = Scenario 33)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DAC49CE-BC6A-C07F-C938-85B107BA784D}"/>
              </a:ext>
            </a:extLst>
          </p:cNvPr>
          <p:cNvSpPr/>
          <p:nvPr/>
        </p:nvSpPr>
        <p:spPr>
          <a:xfrm>
            <a:off x="1526565" y="2416619"/>
            <a:ext cx="8317755" cy="206298"/>
          </a:xfrm>
          <a:prstGeom prst="rect">
            <a:avLst/>
          </a:prstGeom>
          <a:noFill/>
          <a:ln w="25400">
            <a:solidFill>
              <a:srgbClr val="FF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9A31A8D-1815-3E36-3C8A-2F22169C1AE4}"/>
              </a:ext>
            </a:extLst>
          </p:cNvPr>
          <p:cNvSpPr/>
          <p:nvPr/>
        </p:nvSpPr>
        <p:spPr>
          <a:xfrm>
            <a:off x="1526564" y="5848913"/>
            <a:ext cx="8317755" cy="206298"/>
          </a:xfrm>
          <a:prstGeom prst="rect">
            <a:avLst/>
          </a:prstGeom>
          <a:noFill/>
          <a:ln w="25400">
            <a:solidFill>
              <a:srgbClr val="FF33C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58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2E5FF-D5C8-8CCC-62A4-DABBCBD327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 (1)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83F925-665E-63DA-E4A8-A2A2B481C6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Similar to GMA 11 meeting on March 10, 2026, GMA 11 has two basic options for moving forward to adopt a “final” DFC:</a:t>
            </a:r>
          </a:p>
          <a:p>
            <a:pPr lvl="1"/>
            <a:r>
              <a:rPr lang="en-US" dirty="0"/>
              <a:t>Choose one of the scenario presented in TM 26-03:</a:t>
            </a:r>
          </a:p>
          <a:p>
            <a:pPr lvl="2"/>
            <a:r>
              <a:rPr lang="en-US" dirty="0"/>
              <a:t>Scenario 26.2 to 26.6 </a:t>
            </a:r>
          </a:p>
          <a:p>
            <a:pPr lvl="1"/>
            <a:r>
              <a:rPr lang="en-US" dirty="0"/>
              <a:t>Could direct me to develop a different scenario (further adjustments to pumping to achieve some objective)</a:t>
            </a:r>
          </a:p>
          <a:p>
            <a:pPr lvl="2"/>
            <a:r>
              <a:rPr lang="en-US" dirty="0"/>
              <a:t>More pumping in a particular county or aquifer</a:t>
            </a:r>
          </a:p>
          <a:p>
            <a:pPr lvl="2"/>
            <a:r>
              <a:rPr lang="en-US" dirty="0"/>
              <a:t>Less pumping in a particular county or aquifer</a:t>
            </a:r>
          </a:p>
          <a:p>
            <a:r>
              <a:rPr lang="en-US" dirty="0"/>
              <a:t>If one of the TM 26-03 scenarios is selected (i.e., 26.2 to 26.6):</a:t>
            </a:r>
          </a:p>
          <a:p>
            <a:pPr lvl="1"/>
            <a:r>
              <a:rPr lang="en-US" dirty="0"/>
              <a:t>Results from selected scenario will be used to  update the draft Explanatory Report</a:t>
            </a:r>
          </a:p>
          <a:p>
            <a:pPr lvl="1"/>
            <a:r>
              <a:rPr lang="en-US" dirty="0"/>
              <a:t>GMA 11 would vote on a final DFC at next meeting (before January 5, 2027) and approve the explanatory report</a:t>
            </a:r>
          </a:p>
        </p:txBody>
      </p:sp>
    </p:spTree>
    <p:extLst>
      <p:ext uri="{BB962C8B-B14F-4D97-AF65-F5344CB8AC3E}">
        <p14:creationId xmlns:p14="http://schemas.microsoft.com/office/powerpoint/2010/main" val="3644646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D39F9-3D9B-7B29-223A-E96CE5375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 (2)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F24A63-5CE4-20D6-372A-7BF5A8209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GMA 11 requests a new scenario</a:t>
            </a:r>
          </a:p>
          <a:p>
            <a:pPr lvl="1"/>
            <a:r>
              <a:rPr lang="en-US" dirty="0"/>
              <a:t>Budget increase = $6,000+$1,500 ($7,500)</a:t>
            </a:r>
          </a:p>
          <a:p>
            <a:pPr lvl="2"/>
            <a:r>
              <a:rPr lang="en-US" dirty="0"/>
              <a:t>Updated GAM run with requested adjustments</a:t>
            </a:r>
          </a:p>
          <a:p>
            <a:pPr lvl="2"/>
            <a:r>
              <a:rPr lang="en-US" dirty="0"/>
              <a:t>Prepare new draft Tech Memo documenting scenario results</a:t>
            </a:r>
          </a:p>
          <a:p>
            <a:pPr lvl="2"/>
            <a:r>
              <a:rPr lang="en-US" dirty="0"/>
              <a:t>Additional meeting to adopt the new scenario as the basis for the DFC (November?)</a:t>
            </a:r>
          </a:p>
          <a:p>
            <a:pPr lvl="1"/>
            <a:r>
              <a:rPr lang="en-US" dirty="0"/>
              <a:t>After approval at “November” meeting, update the draft Explanatory Report</a:t>
            </a:r>
          </a:p>
          <a:p>
            <a:pPr lvl="2"/>
            <a:r>
              <a:rPr lang="en-US" dirty="0"/>
              <a:t>Updated Explanatory Report already in budget</a:t>
            </a:r>
          </a:p>
          <a:p>
            <a:pPr lvl="1"/>
            <a:r>
              <a:rPr lang="en-US" dirty="0"/>
              <a:t>Meet again to approve DFC and updated explanatory report (before January 5, 2027)</a:t>
            </a:r>
          </a:p>
          <a:p>
            <a:pPr lvl="2"/>
            <a:r>
              <a:rPr lang="en-US" dirty="0"/>
              <a:t>Budget increase for additional meeting ($1,500)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5191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9ABBE-DAAF-E7B9-9D2A-10D9A6AE8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Budget Update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34EF4E-D730-745F-8DF2-18C101DDF2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Budget table updated based on GMA 11 meeting on April 28, 2026:</a:t>
            </a:r>
          </a:p>
          <a:p>
            <a:pPr lvl="1"/>
            <a:r>
              <a:rPr lang="en-US" dirty="0"/>
              <a:t>Approved Task 4a for five GAM simulations (TM 26-03)</a:t>
            </a:r>
          </a:p>
          <a:p>
            <a:pPr lvl="2"/>
            <a:r>
              <a:rPr lang="en-US" dirty="0"/>
              <a:t>$10,000</a:t>
            </a:r>
          </a:p>
          <a:p>
            <a:r>
              <a:rPr lang="en-US" dirty="0"/>
              <a:t>New addition (assuming only one more GMA 11 meeting):</a:t>
            </a:r>
          </a:p>
          <a:p>
            <a:pPr lvl="1"/>
            <a:r>
              <a:rPr lang="en-US" dirty="0"/>
              <a:t>Added Task 1a for one more meeting (final DFC vote and approval of Explanatory Report)</a:t>
            </a:r>
          </a:p>
          <a:p>
            <a:pPr lvl="1"/>
            <a:r>
              <a:rPr lang="en-US" dirty="0"/>
              <a:t>Needs to be updated if there is more than one meeting</a:t>
            </a:r>
          </a:p>
          <a:p>
            <a:r>
              <a:rPr lang="en-US" dirty="0"/>
              <a:t>Invoice associated with this meeting = $2,875 per GCD</a:t>
            </a:r>
          </a:p>
          <a:p>
            <a:r>
              <a:rPr lang="en-US" dirty="0"/>
              <a:t>If GMA 11 selects one of the TM 26-03 scenarios as the basis for the final DFC today:</a:t>
            </a:r>
          </a:p>
          <a:p>
            <a:pPr lvl="1"/>
            <a:r>
              <a:rPr lang="en-US" dirty="0"/>
              <a:t>Final invoice would cover one additional meeting and finalizing the Explanatory report: $2,875 per GCD</a:t>
            </a:r>
          </a:p>
          <a:p>
            <a:r>
              <a:rPr lang="en-US" dirty="0"/>
              <a:t>Need approval of new Task 1a for next meeting ($1,500)</a:t>
            </a:r>
          </a:p>
        </p:txBody>
      </p:sp>
    </p:spTree>
    <p:extLst>
      <p:ext uri="{BB962C8B-B14F-4D97-AF65-F5344CB8AC3E}">
        <p14:creationId xmlns:p14="http://schemas.microsoft.com/office/powerpoint/2010/main" val="23284050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D5A29A-6303-8415-8886-77984A1CCC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9594" y="192639"/>
            <a:ext cx="9792811" cy="6472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405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5AB14F-4D1F-136D-8169-019C8006EE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3862960" y="1657035"/>
            <a:ext cx="4466079" cy="354392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56F09E2-6FAD-DCE4-7B6F-28CBDDA98A76}"/>
              </a:ext>
            </a:extLst>
          </p:cNvPr>
          <p:cNvSpPr txBox="1"/>
          <p:nvPr/>
        </p:nvSpPr>
        <p:spPr>
          <a:xfrm>
            <a:off x="2971800" y="5230488"/>
            <a:ext cx="62484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William R. Hutchison, Ph.D., P.E., P.G.</a:t>
            </a:r>
          </a:p>
          <a:p>
            <a:pPr algn="ctr"/>
            <a:r>
              <a:rPr lang="en-US" sz="2800" b="1" i="1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billhutch@texasgw.com</a:t>
            </a:r>
            <a:endParaRPr lang="en-US" sz="2800" b="1" i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311A95-772E-7256-4C8F-909A56599175}"/>
              </a:ext>
            </a:extLst>
          </p:cNvPr>
          <p:cNvSpPr txBox="1"/>
          <p:nvPr/>
        </p:nvSpPr>
        <p:spPr>
          <a:xfrm>
            <a:off x="2971800" y="379088"/>
            <a:ext cx="62484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/>
              <a:t>Questions?</a:t>
            </a:r>
            <a:endParaRPr lang="en-US" sz="40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8330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14010</TotalTime>
  <Words>1009</Words>
  <Application>Microsoft Office PowerPoint</Application>
  <PresentationFormat>Widescreen</PresentationFormat>
  <Paragraphs>127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Aptos</vt:lpstr>
      <vt:lpstr>Aptos Display</vt:lpstr>
      <vt:lpstr>Arial</vt:lpstr>
      <vt:lpstr>Office Theme</vt:lpstr>
      <vt:lpstr>GMA 11 Joint Planning Agenda Item 5: Summary of Draft Tech Memo 26-03 (Five New GAM Simulations)</vt:lpstr>
      <vt:lpstr>Background</vt:lpstr>
      <vt:lpstr>Overview of TM 26-03</vt:lpstr>
      <vt:lpstr>Summary of Five New Simulations</vt:lpstr>
      <vt:lpstr>Overview of Results Comparison</vt:lpstr>
      <vt:lpstr>Scenario Comparison</vt:lpstr>
      <vt:lpstr>Pumping Comparison</vt:lpstr>
      <vt:lpstr>Pumping Comparison</vt:lpstr>
      <vt:lpstr>Pumping Comparison</vt:lpstr>
      <vt:lpstr>Pumping Comparison</vt:lpstr>
      <vt:lpstr>Examples of Proposed DFC with Average Drawdown Results from Two Scenarios</vt:lpstr>
      <vt:lpstr>PowerPoint Presentation</vt:lpstr>
      <vt:lpstr>PowerPoint Presentation</vt:lpstr>
      <vt:lpstr>PowerPoint Presentation</vt:lpstr>
      <vt:lpstr>PowerPoint Presentation</vt:lpstr>
      <vt:lpstr>Next Steps (1)</vt:lpstr>
      <vt:lpstr>Next Steps (2)</vt:lpstr>
      <vt:lpstr>Budget Update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Bill Hutchison</dc:creator>
  <cp:lastModifiedBy>Bill Hutchison</cp:lastModifiedBy>
  <cp:revision>111</cp:revision>
  <dcterms:created xsi:type="dcterms:W3CDTF">2025-10-03T14:01:13Z</dcterms:created>
  <dcterms:modified xsi:type="dcterms:W3CDTF">2026-09-18T18:33:09Z</dcterms:modified>
</cp:coreProperties>
</file>