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48" r:id="rId3"/>
    <p:sldId id="265" r:id="rId4"/>
    <p:sldId id="558" r:id="rId5"/>
    <p:sldId id="554" r:id="rId6"/>
    <p:sldId id="559" r:id="rId7"/>
    <p:sldId id="550" r:id="rId8"/>
    <p:sldId id="551" r:id="rId9"/>
    <p:sldId id="552" r:id="rId10"/>
    <p:sldId id="561" r:id="rId11"/>
    <p:sldId id="553" r:id="rId12"/>
    <p:sldId id="556" r:id="rId13"/>
    <p:sldId id="557" r:id="rId14"/>
    <p:sldId id="560" r:id="rId15"/>
    <p:sldId id="555" r:id="rId16"/>
    <p:sldId id="566" r:id="rId17"/>
    <p:sldId id="562" r:id="rId18"/>
    <p:sldId id="563" r:id="rId19"/>
    <p:sldId id="564" r:id="rId20"/>
    <p:sldId id="56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D35BF-CBE7-73DE-45FF-A8CFD043B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E8ED7-9144-2D00-2042-19638EA24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B7980-DDB6-3DAB-80DA-790514F86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A5D5D-2ECA-B909-D21A-6196B5A1F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0108A-B488-174B-A65C-88C3770A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7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9F2B-1D6D-0BA3-AF2F-9314A79CB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1DA239-3FAB-97F3-1266-488A5A6DB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270B4-0288-A72B-37B4-2FDC05BF5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5ECE0-7B0A-4578-EEF0-7D257267C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DFB71-1F31-59C6-24D6-8C4AE3608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4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FBFB6-0BE8-A884-B010-94E30171A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424462-6A52-61D4-A139-784A48BAA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62D67-5C9D-D22D-0E0B-3922301D4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664D2-0BDA-9E7C-E987-64805D25E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2E2A2-5B66-9112-B14C-5A8EF22B9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2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90297-B0A5-BC93-BEBD-904FC74E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0C19F-65F1-563D-D9D2-750FA4012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E5A38-A5DA-4560-BF4A-8B43E055A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7F346-86B8-5D8C-C20C-D70753EF8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6CD34-F047-45BF-BC83-F4E546FA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9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1246B-3D08-255D-8309-80B7C2D05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FEB41-C9B2-F019-CE08-1502C9C23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1447C-056D-E2DE-2414-E63F69331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0AD73-DC2E-8289-ED37-C829FA259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0329C-40F7-70BB-CC88-C7C30AF2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3935E-2484-07DC-6027-B1A332BBB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623CF-37CE-C44F-9A93-4B9A6B3CDA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8B2C2-054D-932D-C5CF-5C0315CB6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048E43-62C1-BDD9-1705-7106BAB92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DF8A77-574B-FAE2-6B97-65F1608B1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9C794-A9A3-3A56-85A4-7CB428899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6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4BCC1-DA7E-3397-2CC4-D7160B43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85485-5AFE-0E71-8F97-03B401EB6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5D7041-2AA1-A266-B3D5-9F24C35EC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B86FD-FD38-00E0-E46F-893B6196C9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3BBC78-35D2-111B-B587-607BBDBB7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759885-4572-0BFA-D4F0-84C508C11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58AC9B-E1AC-B08A-696F-DB069683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4A16A7-3293-7D18-8755-C1BED7EEE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3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61549-0CBC-284E-DCDB-31FAE638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F94CAE-33C4-9D4A-16A3-84C48718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111E59-5C29-BB2F-2BF7-D542EA6C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D28C1B-42FD-E76D-8164-09683B82F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5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17DA17-2CA3-548F-15A4-01EC754D1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D823F-CAFF-5529-D7A5-0DA6AEB48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B38C0E-6988-643D-8C11-B7F8D824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9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BF360-9484-BF4A-5155-37CA5A0F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19435-316F-F0A7-90B1-8F001EC60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21380D-D8C6-D0FC-26F4-62904E5BC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7504AD-4E46-86F9-0C3A-7CCBCB9D4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0BA247-FFF6-B38D-2377-E39660B37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5FE9C-A4D5-9016-6C63-A506F7C8D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2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E9CDF-5EF4-D57D-EAA7-2CB739A70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0F994-465B-E669-6E8C-154EA7E20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BCA9F5-25BE-2EFA-45A9-633074946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73A36-9B2A-80B4-E8E2-6FADAA56D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E241D-4F08-C2B6-2332-AD27D461D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1BB04-8FD9-858F-25D6-BB53FB27A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7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1628FE-BB38-CE75-858E-E35D1C7D6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C7C2A-55F0-B332-7AE0-339481058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D6A44-54A5-EE83-B1CC-4FF6387DE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9E674A-32F2-4CE9-AA8E-96566E0E5FEB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A45D5-F815-4929-E008-F43C98577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FA498-DB73-F33C-405B-0CEABBE6A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C6080A-299D-4966-A7F9-1DD3CC8D0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57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F094B1-19C5-C3E3-EA05-499F3D34F8C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94005" y="2520176"/>
            <a:ext cx="5002463" cy="41738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96D280-9EA6-03C0-C3E3-74A5D4A25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872" y="2272093"/>
            <a:ext cx="9144000" cy="1641539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GMA 11 Joint Planning</a:t>
            </a:r>
            <a:br>
              <a:rPr lang="en-US" sz="5400" dirty="0"/>
            </a:br>
            <a:r>
              <a:rPr lang="en-US" sz="5400" dirty="0"/>
              <a:t>Agenda Item 5:</a:t>
            </a:r>
            <a:br>
              <a:rPr lang="en-US" sz="5400" dirty="0"/>
            </a:br>
            <a:r>
              <a:rPr lang="en-US" sz="5400" dirty="0"/>
              <a:t>Presentation of Draft Explanatory Report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28728-EB52-1FDA-FDC4-C159BCE76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5971" y="4485019"/>
            <a:ext cx="6155473" cy="1492033"/>
          </a:xfrm>
        </p:spPr>
        <p:txBody>
          <a:bodyPr>
            <a:noAutofit/>
          </a:bodyPr>
          <a:lstStyle/>
          <a:p>
            <a:r>
              <a:rPr lang="en-US" sz="2800" dirty="0"/>
              <a:t>William R. Hutchison, Ph.D., P.E., P.G.</a:t>
            </a:r>
          </a:p>
          <a:p>
            <a:r>
              <a:rPr lang="en-US" sz="2800" dirty="0"/>
              <a:t>GMA 11 Meeting</a:t>
            </a:r>
          </a:p>
          <a:p>
            <a:r>
              <a:rPr lang="en-US" sz="2800" dirty="0"/>
              <a:t>April 28, 2026</a:t>
            </a:r>
          </a:p>
        </p:txBody>
      </p:sp>
    </p:spTree>
    <p:extLst>
      <p:ext uri="{BB962C8B-B14F-4D97-AF65-F5344CB8AC3E}">
        <p14:creationId xmlns:p14="http://schemas.microsoft.com/office/powerpoint/2010/main" val="3070613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6C1C5-20D3-BFD7-FC82-4EF0FE561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71E69-BAF8-CD37-239D-48709E8B6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NTVGCD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4D217-C8F9-8238-2162-BC1FD6ECB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Email of April 20, 2026</a:t>
            </a:r>
          </a:p>
          <a:p>
            <a:pPr lvl="1"/>
            <a:r>
              <a:rPr lang="en-US" dirty="0"/>
              <a:t>MAG reduction is “not acceptable”</a:t>
            </a:r>
          </a:p>
          <a:p>
            <a:pPr lvl="2"/>
            <a:r>
              <a:rPr lang="en-US" dirty="0"/>
              <a:t>De-emphasizes regional water supply</a:t>
            </a:r>
          </a:p>
          <a:p>
            <a:pPr lvl="2"/>
            <a:r>
              <a:rPr lang="en-US" dirty="0"/>
              <a:t>Emphasizes avoidance of dry wells</a:t>
            </a:r>
          </a:p>
          <a:p>
            <a:pPr lvl="2"/>
            <a:r>
              <a:rPr lang="en-US" dirty="0"/>
              <a:t>Emphasizes surface water-groundwater interaction metrics</a:t>
            </a:r>
          </a:p>
          <a:p>
            <a:pPr lvl="1"/>
            <a:r>
              <a:rPr lang="en-US" dirty="0"/>
              <a:t>Resulting MAG values are “inconsistent” with Region D and Region I water plans</a:t>
            </a:r>
          </a:p>
          <a:p>
            <a:pPr lvl="1"/>
            <a:r>
              <a:rPr lang="en-US" dirty="0"/>
              <a:t>“Dry well threshold was applied without sufficient analysis of </a:t>
            </a:r>
            <a:r>
              <a:rPr lang="en-US" b="1" i="1" dirty="0">
                <a:solidFill>
                  <a:srgbClr val="FF0000"/>
                </a:solidFill>
              </a:rPr>
              <a:t>alternative scenarios</a:t>
            </a:r>
            <a:r>
              <a:rPr lang="en-US" dirty="0"/>
              <a:t> that could achieve similar sustainability goals”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CE22D4-25E4-8EEE-682C-F55942D184C9}"/>
              </a:ext>
            </a:extLst>
          </p:cNvPr>
          <p:cNvSpPr txBox="1"/>
          <p:nvPr/>
        </p:nvSpPr>
        <p:spPr>
          <a:xfrm>
            <a:off x="3971223" y="6311900"/>
            <a:ext cx="8220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Note: No mention of drawdown (DFC), groundwater conditions, aquifer limits</a:t>
            </a:r>
          </a:p>
        </p:txBody>
      </p:sp>
    </p:spTree>
    <p:extLst>
      <p:ext uri="{BB962C8B-B14F-4D97-AF65-F5344CB8AC3E}">
        <p14:creationId xmlns:p14="http://schemas.microsoft.com/office/powerpoint/2010/main" val="2292322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112FD-E590-6425-E4A9-E5BE55B6C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7C1B5-6AFE-A1E8-B699-B89E5F445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Developing alternative scenarios to satisfy NTVGCD’s concerns can be accomplished under the joint planning process</a:t>
            </a:r>
          </a:p>
        </p:txBody>
      </p:sp>
    </p:spTree>
    <p:extLst>
      <p:ext uri="{BB962C8B-B14F-4D97-AF65-F5344CB8AC3E}">
        <p14:creationId xmlns:p14="http://schemas.microsoft.com/office/powerpoint/2010/main" val="4231230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0D91D-D709-AF7F-C014-820C0BA63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Upcoming Public Comment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5B601-66BC-98FF-16DC-CBC9CF2DF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NTVGCD’s issues can be addressed with additional simulations</a:t>
            </a:r>
          </a:p>
          <a:p>
            <a:pPr lvl="1"/>
            <a:r>
              <a:rPr lang="en-US" dirty="0"/>
              <a:t>As originally discussed at GMA 11 meeting on March 10, 2026</a:t>
            </a:r>
          </a:p>
          <a:p>
            <a:r>
              <a:rPr lang="en-US" dirty="0"/>
              <a:t>Recommend a series of simulations with increased pumping in selected counties</a:t>
            </a:r>
          </a:p>
          <a:p>
            <a:pPr lvl="1"/>
            <a:r>
              <a:rPr lang="en-US" dirty="0"/>
              <a:t>Update dry well impacts and surface water impacts for each alternative pumping scenario</a:t>
            </a:r>
          </a:p>
          <a:p>
            <a:pPr lvl="1"/>
            <a:r>
              <a:rPr lang="en-US" dirty="0"/>
              <a:t>Compare and “balance” higher pumping with dry wells and surface water impacts </a:t>
            </a:r>
          </a:p>
          <a:p>
            <a:pPr lvl="2"/>
            <a:r>
              <a:rPr lang="en-US" dirty="0"/>
              <a:t>Best use of model results: comparison of alternative scenarios</a:t>
            </a:r>
          </a:p>
          <a:p>
            <a:pPr lvl="1"/>
            <a:r>
              <a:rPr lang="en-US" dirty="0"/>
              <a:t>Identify a simulation that satisfies NTVGCD concerns</a:t>
            </a:r>
          </a:p>
          <a:p>
            <a:pPr marL="0" indent="0">
              <a:buNone/>
            </a:pPr>
            <a:endParaRPr lang="en-US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16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6019E-754D-3987-B8C0-92AF2BDD4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Scope, Budget, and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85214-6957-020A-A608-8A2727ADE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Five simulations and documentation (Technical Memorandum)</a:t>
            </a:r>
          </a:p>
          <a:p>
            <a:pPr lvl="1"/>
            <a:r>
              <a:rPr lang="en-US" dirty="0"/>
              <a:t>Proposed budget increase = $10,000</a:t>
            </a:r>
          </a:p>
          <a:p>
            <a:pPr lvl="1"/>
            <a:r>
              <a:rPr lang="en-US" dirty="0"/>
              <a:t>Completed by July 1, 2026</a:t>
            </a:r>
          </a:p>
          <a:p>
            <a:r>
              <a:rPr lang="en-US" dirty="0"/>
              <a:t>GMA 11 would meet in Fall 2026 to discuss all public comments and review updated simulation</a:t>
            </a:r>
          </a:p>
          <a:p>
            <a:r>
              <a:rPr lang="en-US" dirty="0"/>
              <a:t>Please note that this approach avoids “missing the deadline” for a proposed DFC (May 1, 2026)</a:t>
            </a:r>
          </a:p>
          <a:p>
            <a:pPr lvl="1"/>
            <a:r>
              <a:rPr lang="en-US" dirty="0"/>
              <a:t>Rep. Harris and TWDB have stated that there are “no penalties” for missing deadline (emails of April 23, 2026)</a:t>
            </a:r>
          </a:p>
          <a:p>
            <a:pPr lvl="1"/>
            <a:r>
              <a:rPr lang="en-US" dirty="0"/>
              <a:t>Missing a statutory deadline could result in unforeseen consequences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486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D39FC-D291-361A-0F1F-AA60AA5F2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9315"/>
          </a:xfrm>
        </p:spPr>
        <p:txBody>
          <a:bodyPr/>
          <a:lstStyle/>
          <a:p>
            <a:r>
              <a:rPr lang="en-US" dirty="0"/>
              <a:t>Two Basic Options Available to GMA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54F05-DFAA-F374-C0B3-701DA8B89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4440"/>
            <a:ext cx="10515600" cy="49926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Option 1:</a:t>
            </a:r>
          </a:p>
          <a:p>
            <a:pPr lvl="1"/>
            <a:r>
              <a:rPr lang="en-US" dirty="0"/>
              <a:t>No vote today on Proposed DFC (miss statutory deadline)</a:t>
            </a:r>
          </a:p>
          <a:p>
            <a:pPr lvl="1"/>
            <a:r>
              <a:rPr lang="en-US" dirty="0"/>
              <a:t>Complete additional work to find an acceptable alternative to address NTVGCD concerns</a:t>
            </a:r>
          </a:p>
          <a:p>
            <a:pPr lvl="1"/>
            <a:r>
              <a:rPr lang="en-US" dirty="0"/>
              <a:t>Vote on Proposed DFC at a future date once NTVGCD is satisfied</a:t>
            </a:r>
          </a:p>
          <a:p>
            <a:pPr lvl="1"/>
            <a:r>
              <a:rPr lang="en-US" dirty="0"/>
              <a:t>Proceed to public comment period and final vote</a:t>
            </a:r>
          </a:p>
          <a:p>
            <a:pPr lvl="2"/>
            <a:r>
              <a:rPr lang="en-US" dirty="0"/>
              <a:t>Timing to meet January 2027 deadline?</a:t>
            </a:r>
          </a:p>
          <a:p>
            <a:r>
              <a:rPr lang="en-US" dirty="0"/>
              <a:t>Option 2:</a:t>
            </a:r>
          </a:p>
          <a:p>
            <a:pPr lvl="1"/>
            <a:r>
              <a:rPr lang="en-US" dirty="0"/>
              <a:t>Vote to “propose” DFCs associated with Scenario 26.1</a:t>
            </a:r>
          </a:p>
          <a:p>
            <a:pPr lvl="2"/>
            <a:r>
              <a:rPr lang="en-US" dirty="0"/>
              <a:t>Does not need to be unanimous (2/3 of GCDs) to “propose”</a:t>
            </a:r>
          </a:p>
          <a:p>
            <a:pPr lvl="1"/>
            <a:r>
              <a:rPr lang="en-US" dirty="0"/>
              <a:t>Complete additional simulations during 90-day public comment period</a:t>
            </a:r>
          </a:p>
          <a:p>
            <a:pPr lvl="1"/>
            <a:r>
              <a:rPr lang="en-US" dirty="0"/>
              <a:t>Make appropriate changes to satisfy NTVGCD concerns</a:t>
            </a:r>
          </a:p>
          <a:p>
            <a:pPr lvl="2"/>
            <a:r>
              <a:rPr lang="en-US" dirty="0"/>
              <a:t>Address any other public comments received</a:t>
            </a:r>
          </a:p>
          <a:p>
            <a:pPr lvl="1"/>
            <a:r>
              <a:rPr lang="en-US" dirty="0"/>
              <a:t>Final vote on DFC at GMA 11 meeting in Fall 2026</a:t>
            </a:r>
          </a:p>
          <a:p>
            <a:pPr lvl="2"/>
            <a:r>
              <a:rPr lang="en-US" dirty="0"/>
              <a:t>Meet final DFC deadline: January 5, 2027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CA102E-9F9A-6EAF-6198-EC482F0E98BB}"/>
              </a:ext>
            </a:extLst>
          </p:cNvPr>
          <p:cNvSpPr txBox="1"/>
          <p:nvPr/>
        </p:nvSpPr>
        <p:spPr>
          <a:xfrm>
            <a:off x="506649" y="6311900"/>
            <a:ext cx="11178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Note: Last week, GMA 13 voted on proposed DFCs that will be modified during the public comment period</a:t>
            </a:r>
          </a:p>
        </p:txBody>
      </p:sp>
    </p:spTree>
    <p:extLst>
      <p:ext uri="{BB962C8B-B14F-4D97-AF65-F5344CB8AC3E}">
        <p14:creationId xmlns:p14="http://schemas.microsoft.com/office/powerpoint/2010/main" val="382555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02A64C-CF76-E51D-E8A9-7655B9ACF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862" y="27662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Proposed DFCs associated with</a:t>
            </a:r>
            <a:br>
              <a:rPr lang="en-US" dirty="0"/>
            </a:br>
            <a:r>
              <a:rPr lang="en-US" dirty="0"/>
              <a:t>Scenario 26.1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Average Drawdown by</a:t>
            </a:r>
            <a:br>
              <a:rPr lang="en-US" dirty="0"/>
            </a:br>
            <a:r>
              <a:rPr lang="en-US" dirty="0"/>
              <a:t>County (2013 to 2080)</a:t>
            </a:r>
            <a:br>
              <a:rPr lang="en-US" dirty="0"/>
            </a:br>
            <a:br>
              <a:rPr lang="en-US" dirty="0"/>
            </a:br>
            <a:r>
              <a:rPr lang="en-US" sz="1800" b="1" i="1" dirty="0">
                <a:solidFill>
                  <a:srgbClr val="FF0000"/>
                </a:solidFill>
              </a:rPr>
              <a:t>Table 1 of Draft Explanatory Report </a:t>
            </a:r>
            <a:br>
              <a:rPr lang="en-US" sz="1800" b="1" i="1" dirty="0">
                <a:solidFill>
                  <a:srgbClr val="FF0000"/>
                </a:solidFill>
              </a:rPr>
            </a:br>
            <a:r>
              <a:rPr lang="en-US" sz="1800" b="1" i="1" dirty="0">
                <a:solidFill>
                  <a:srgbClr val="FF0000"/>
                </a:solidFill>
              </a:rPr>
              <a:t>(page 10, pdf page 11)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769145-7F53-1890-3C78-CD035BCE4F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61" y="125031"/>
            <a:ext cx="4877766" cy="656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361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67D39-4A10-6162-E432-E3D89AF50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Tables from Draft Explanatory Report</a:t>
            </a:r>
          </a:p>
        </p:txBody>
      </p:sp>
    </p:spTree>
    <p:extLst>
      <p:ext uri="{BB962C8B-B14F-4D97-AF65-F5344CB8AC3E}">
        <p14:creationId xmlns:p14="http://schemas.microsoft.com/office/powerpoint/2010/main" val="1051149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AE3936-D3CA-0F75-D58F-1A8F1BE63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210" y="2675382"/>
            <a:ext cx="4759960" cy="246888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6051637-567F-A8DB-2841-20E6C4065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1831" y="1856232"/>
            <a:ext cx="4895215" cy="410718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5365D1F-D023-30D9-0F75-B7B2CA391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Pumping (Expected MAGs)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6C0B03-1534-B22E-5F50-AB2F58645962}"/>
              </a:ext>
            </a:extLst>
          </p:cNvPr>
          <p:cNvSpPr txBox="1"/>
          <p:nvPr/>
        </p:nvSpPr>
        <p:spPr>
          <a:xfrm>
            <a:off x="838200" y="6117336"/>
            <a:ext cx="4627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Tables 2 and 3  of Draft Explanatory Report </a:t>
            </a:r>
            <a:br>
              <a:rPr lang="en-US" b="1" i="1" dirty="0">
                <a:solidFill>
                  <a:srgbClr val="FF0000"/>
                </a:solidFill>
              </a:rPr>
            </a:br>
            <a:r>
              <a:rPr lang="en-US" b="1" i="1" dirty="0">
                <a:solidFill>
                  <a:srgbClr val="FF0000"/>
                </a:solidFill>
              </a:rPr>
              <a:t>(page 17, pdf page 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72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FF41B3-A76F-AE24-258F-FAAA5373A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586" y="415925"/>
            <a:ext cx="4704715" cy="575183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820DD82-F5AA-CE2B-0537-40555FB75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615" y="173101"/>
            <a:ext cx="10515600" cy="1325563"/>
          </a:xfrm>
        </p:spPr>
        <p:txBody>
          <a:bodyPr/>
          <a:lstStyle/>
          <a:p>
            <a:r>
              <a:rPr lang="en-US" dirty="0"/>
              <a:t>Pumping (Expected MAGs)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A9E2FA-F208-DAA3-3B25-93CBCA6FA8E5}"/>
              </a:ext>
            </a:extLst>
          </p:cNvPr>
          <p:cNvSpPr txBox="1"/>
          <p:nvPr/>
        </p:nvSpPr>
        <p:spPr>
          <a:xfrm>
            <a:off x="907542" y="5245531"/>
            <a:ext cx="61127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Table 4  of Draft Explanatory Report </a:t>
            </a:r>
            <a:br>
              <a:rPr lang="en-US" b="1" i="1" dirty="0">
                <a:solidFill>
                  <a:srgbClr val="FF0000"/>
                </a:solidFill>
              </a:rPr>
            </a:br>
            <a:r>
              <a:rPr lang="en-US" b="1" i="1" dirty="0">
                <a:solidFill>
                  <a:srgbClr val="FF0000"/>
                </a:solidFill>
              </a:rPr>
              <a:t>(page 18, pdf page 19)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4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98B2B5C-416A-4A42-0B1C-638B93372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6263" y="612648"/>
            <a:ext cx="5339165" cy="53126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C2CD76-7FAB-4649-7E30-DFD2C0E40944}"/>
              </a:ext>
            </a:extLst>
          </p:cNvPr>
          <p:cNvSpPr txBox="1"/>
          <p:nvPr/>
        </p:nvSpPr>
        <p:spPr>
          <a:xfrm>
            <a:off x="404622" y="5711875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Table 6  of Draft Explanatory Report </a:t>
            </a:r>
            <a:br>
              <a:rPr lang="en-US" b="1" i="1" dirty="0">
                <a:solidFill>
                  <a:srgbClr val="FF0000"/>
                </a:solidFill>
              </a:rPr>
            </a:br>
            <a:r>
              <a:rPr lang="en-US" b="1" i="1" dirty="0">
                <a:solidFill>
                  <a:srgbClr val="FF0000"/>
                </a:solidFill>
              </a:rPr>
              <a:t>(page 21, pdf page 22)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164F5C-DD47-FB97-26FA-5C4C78EF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592" y="822325"/>
            <a:ext cx="4373880" cy="2606675"/>
          </a:xfrm>
        </p:spPr>
        <p:txBody>
          <a:bodyPr>
            <a:normAutofit/>
          </a:bodyPr>
          <a:lstStyle/>
          <a:p>
            <a:r>
              <a:rPr lang="en-US" dirty="0"/>
              <a:t>Groundwater</a:t>
            </a:r>
            <a:br>
              <a:rPr lang="en-US" dirty="0"/>
            </a:br>
            <a:r>
              <a:rPr lang="en-US" dirty="0"/>
              <a:t>Pumping and</a:t>
            </a:r>
            <a:br>
              <a:rPr lang="en-US" dirty="0"/>
            </a:br>
            <a:r>
              <a:rPr lang="en-US" dirty="0"/>
              <a:t>Inflow from Alluvium</a:t>
            </a:r>
          </a:p>
        </p:txBody>
      </p:sp>
    </p:spTree>
    <p:extLst>
      <p:ext uri="{BB962C8B-B14F-4D97-AF65-F5344CB8AC3E}">
        <p14:creationId xmlns:p14="http://schemas.microsoft.com/office/powerpoint/2010/main" val="237664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3A2B6-BBA9-3C04-4CD4-DBF5F24EC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0D267-F3B8-335C-8EEC-0DB02EC25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issues:</a:t>
            </a:r>
          </a:p>
          <a:p>
            <a:pPr lvl="1"/>
            <a:r>
              <a:rPr lang="en-US" dirty="0"/>
              <a:t>Statutory deadline (May 1, 2026) for a proposed desired future condition (DFC)</a:t>
            </a:r>
          </a:p>
          <a:p>
            <a:pPr lvl="1"/>
            <a:r>
              <a:rPr lang="en-US" dirty="0"/>
              <a:t>NTVGCD email of April 20, 2026 (concerns about Scenario 26.1)</a:t>
            </a:r>
          </a:p>
          <a:p>
            <a:r>
              <a:rPr lang="en-US" dirty="0"/>
              <a:t>If GMA 11 follows the statutory process:</a:t>
            </a:r>
          </a:p>
          <a:p>
            <a:pPr lvl="1"/>
            <a:r>
              <a:rPr lang="en-US" dirty="0"/>
              <a:t>Deadline can be achieved</a:t>
            </a:r>
          </a:p>
          <a:p>
            <a:pPr lvl="1"/>
            <a:r>
              <a:rPr lang="en-US" dirty="0"/>
              <a:t>NTVGCD’s concerns can be addressed</a:t>
            </a:r>
          </a:p>
          <a:p>
            <a:r>
              <a:rPr lang="en-US" dirty="0"/>
              <a:t>A GMA 11 vote today is on a proposed DFC</a:t>
            </a:r>
          </a:p>
          <a:p>
            <a:pPr lvl="1"/>
            <a:r>
              <a:rPr lang="en-US" dirty="0"/>
              <a:t>90 public comment period follows</a:t>
            </a:r>
          </a:p>
          <a:p>
            <a:pPr lvl="1"/>
            <a:r>
              <a:rPr lang="en-US" dirty="0"/>
              <a:t>Deadline to vote on DFC is January 5, 2027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434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E1CF9-82D8-B2E2-B45C-AD8958460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" y="1027906"/>
            <a:ext cx="3240024" cy="1325563"/>
          </a:xfrm>
        </p:spPr>
        <p:txBody>
          <a:bodyPr/>
          <a:lstStyle/>
          <a:p>
            <a:r>
              <a:rPr lang="en-US" dirty="0"/>
              <a:t>Dry Well</a:t>
            </a:r>
            <a:br>
              <a:rPr lang="en-US" dirty="0"/>
            </a:br>
            <a:r>
              <a:rPr lang="en-US" dirty="0"/>
              <a:t>Analysis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E08B34-54AA-42B8-193B-E61F3EB28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0866" y="342106"/>
            <a:ext cx="7474998" cy="53363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AB5030A-ACFB-457B-BA9D-F190454DD999}"/>
              </a:ext>
            </a:extLst>
          </p:cNvPr>
          <p:cNvSpPr txBox="1"/>
          <p:nvPr/>
        </p:nvSpPr>
        <p:spPr>
          <a:xfrm>
            <a:off x="563880" y="5830094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Table 8  of Draft Explanatory Report </a:t>
            </a:r>
            <a:br>
              <a:rPr lang="en-US" b="1" i="1" dirty="0">
                <a:solidFill>
                  <a:srgbClr val="FF0000"/>
                </a:solidFill>
              </a:rPr>
            </a:br>
            <a:r>
              <a:rPr lang="en-US" b="1" i="1" dirty="0">
                <a:solidFill>
                  <a:srgbClr val="FF0000"/>
                </a:solidFill>
              </a:rPr>
              <a:t>(page 25, pdf page 26)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5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6182B-D029-C3A4-716E-49C58A5CC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2CA6E-E39F-7D19-9755-6B7833D1D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of Joint Planning Process</a:t>
            </a:r>
          </a:p>
          <a:p>
            <a:r>
              <a:rPr lang="en-US" dirty="0"/>
              <a:t>Summary of Recent GMA 11 Meetings</a:t>
            </a:r>
          </a:p>
          <a:p>
            <a:r>
              <a:rPr lang="en-US" dirty="0"/>
              <a:t>Review of Draft Explanatory Report</a:t>
            </a:r>
          </a:p>
          <a:p>
            <a:r>
              <a:rPr lang="en-US" dirty="0"/>
              <a:t>Summary of NTVGCD issues</a:t>
            </a:r>
          </a:p>
          <a:p>
            <a:r>
              <a:rPr lang="en-US" dirty="0"/>
              <a:t>Options for next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505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E911-39C6-80DA-704E-E1F0326ED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Planning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A46CD-3C84-0BA4-5B3C-8D3C58700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760"/>
            <a:ext cx="10515600" cy="488289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GMA 11 “proposes” desired future conditions (DFCs)</a:t>
            </a:r>
          </a:p>
          <a:p>
            <a:pPr lvl="1"/>
            <a:r>
              <a:rPr lang="en-US" dirty="0"/>
              <a:t>Statutory deadline = May 1, 2026</a:t>
            </a:r>
          </a:p>
          <a:p>
            <a:r>
              <a:rPr lang="en-US" dirty="0"/>
              <a:t>90-day public comment period begins</a:t>
            </a:r>
          </a:p>
          <a:p>
            <a:pPr lvl="1"/>
            <a:r>
              <a:rPr lang="en-US" dirty="0"/>
              <a:t>Each GCD writes a “District Summary Report” to GMA 11 coordinator summarizing comments and suggested changes to DFC</a:t>
            </a:r>
          </a:p>
          <a:p>
            <a:r>
              <a:rPr lang="en-US" dirty="0"/>
              <a:t>GMA 11 meets to review comments and suggested changes</a:t>
            </a:r>
          </a:p>
          <a:p>
            <a:r>
              <a:rPr lang="en-US" dirty="0"/>
              <a:t>GMA 11 votes on desired future condition (DFC)</a:t>
            </a:r>
          </a:p>
          <a:p>
            <a:pPr lvl="1"/>
            <a:r>
              <a:rPr lang="en-US" dirty="0"/>
              <a:t>TWDB Administrative Rule deadline = January 5, 2027</a:t>
            </a:r>
          </a:p>
          <a:p>
            <a:r>
              <a:rPr lang="en-US" dirty="0"/>
              <a:t>GMA 11 coordinator submits DFC Explanatory Report and other required information (model files) to TWDB</a:t>
            </a:r>
          </a:p>
          <a:p>
            <a:r>
              <a:rPr lang="en-US" dirty="0"/>
              <a:t>TWDB issues a letter confirming “administrative completeness”</a:t>
            </a:r>
          </a:p>
          <a:p>
            <a:r>
              <a:rPr lang="en-US" dirty="0"/>
              <a:t>Each GCD in GMA 11 votes on the DFC relevant to their GCD</a:t>
            </a:r>
          </a:p>
          <a:p>
            <a:pPr lvl="1"/>
            <a:r>
              <a:rPr lang="en-US" dirty="0"/>
              <a:t>Estimated time frame = mid-2027</a:t>
            </a:r>
          </a:p>
          <a:p>
            <a:r>
              <a:rPr lang="en-US" dirty="0"/>
              <a:t>GCD has two years from this GCD vote to update their management plan</a:t>
            </a:r>
          </a:p>
          <a:p>
            <a:r>
              <a:rPr lang="en-US" dirty="0"/>
              <a:t>Next Proposed DFC deadline = May 1, 2031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757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22D1A-F822-D949-190F-6A9862432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 11 Meeting of October 14,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422DA-3D52-DC06-3C33-7BE4DE7CF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Reviewed nine statutory factors for joint planning</a:t>
            </a:r>
          </a:p>
          <a:p>
            <a:r>
              <a:rPr lang="en-US" dirty="0"/>
              <a:t>Focused attention on reviewing 2021 DFC (Scenario 33) in the context of dry wells and surface water-groundwater interactions</a:t>
            </a:r>
          </a:p>
          <a:p>
            <a:r>
              <a:rPr lang="en-US" dirty="0"/>
              <a:t>Public comments at that meeting included:</a:t>
            </a:r>
          </a:p>
          <a:p>
            <a:pPr lvl="1"/>
            <a:r>
              <a:rPr lang="en-US" dirty="0"/>
              <a:t>DFCs should focus on aquifer limits</a:t>
            </a:r>
          </a:p>
          <a:p>
            <a:pPr lvl="1"/>
            <a:r>
              <a:rPr lang="en-US" dirty="0"/>
              <a:t>De-emphasize state water plan needs</a:t>
            </a:r>
          </a:p>
          <a:p>
            <a:pPr lvl="1"/>
            <a:r>
              <a:rPr lang="en-US" dirty="0"/>
              <a:t>Surface water impacts should be addressed</a:t>
            </a:r>
          </a:p>
          <a:p>
            <a:r>
              <a:rPr lang="en-US" dirty="0"/>
              <a:t>GMA 11 directed me to complete additional simulations to address concerns</a:t>
            </a:r>
          </a:p>
          <a:p>
            <a:pPr lvl="1"/>
            <a:r>
              <a:rPr lang="en-US" dirty="0"/>
              <a:t>Draft Technical Memorandum 26-02 (February 26, 2026)</a:t>
            </a:r>
          </a:p>
        </p:txBody>
      </p:sp>
    </p:spTree>
    <p:extLst>
      <p:ext uri="{BB962C8B-B14F-4D97-AF65-F5344CB8AC3E}">
        <p14:creationId xmlns:p14="http://schemas.microsoft.com/office/powerpoint/2010/main" val="3152482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61920-CB06-5D3A-CA94-D2FD54BDF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 11 Meeting of March 10,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8D5AC-C122-911D-C421-AA1B48500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56887"/>
          </a:xfrm>
        </p:spPr>
        <p:txBody>
          <a:bodyPr>
            <a:normAutofit/>
          </a:bodyPr>
          <a:lstStyle/>
          <a:p>
            <a:r>
              <a:rPr lang="en-US" dirty="0"/>
              <a:t>Reviewed results of four scenarios (out of nearly 20 completed)</a:t>
            </a:r>
          </a:p>
          <a:p>
            <a:pPr lvl="1"/>
            <a:r>
              <a:rPr lang="en-US" dirty="0"/>
              <a:t>Baseline, Scenario 33, Scenario QC1, Scenario 26.1</a:t>
            </a:r>
          </a:p>
          <a:p>
            <a:r>
              <a:rPr lang="en-US" dirty="0"/>
              <a:t>At end of review, slides 48 and 49 outlined two possible next steps</a:t>
            </a:r>
          </a:p>
          <a:p>
            <a:pPr lvl="1"/>
            <a:r>
              <a:rPr lang="en-US" dirty="0"/>
              <a:t>Choose one of the scenarios presented as the basis for a DFC and prepare a draft explanatory report</a:t>
            </a:r>
          </a:p>
          <a:p>
            <a:pPr lvl="1"/>
            <a:r>
              <a:rPr lang="en-US" dirty="0"/>
              <a:t>Direct me to develop a different scenario </a:t>
            </a:r>
          </a:p>
          <a:p>
            <a:pPr lvl="2"/>
            <a:r>
              <a:rPr lang="en-US" dirty="0"/>
              <a:t>Further adjustments to pumping to achieve some objective (more pumping in a particular county or relax dry well threshold used in Scenario 26.1) </a:t>
            </a:r>
          </a:p>
          <a:p>
            <a:r>
              <a:rPr lang="en-US" dirty="0"/>
              <a:t>Action taken to select Scenario 26.1 as basis for proposed DFC and directed me to prepare a draft explanatory report </a:t>
            </a:r>
          </a:p>
          <a:p>
            <a:pPr lvl="1"/>
            <a:r>
              <a:rPr lang="en-US" dirty="0"/>
              <a:t>Released on April 9,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41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EE697-80B5-5BAB-1918-61A2CE452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Explanatory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FC2BB-0845-B1DF-E392-609833FEA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1825625"/>
            <a:ext cx="6885432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Follows outline of TWDB checklist</a:t>
            </a:r>
          </a:p>
          <a:p>
            <a:pPr lvl="1"/>
            <a:r>
              <a:rPr lang="en-US" dirty="0"/>
              <a:t>Facilitates TWDB review for administrative completeness</a:t>
            </a:r>
          </a:p>
          <a:p>
            <a:r>
              <a:rPr lang="en-US" dirty="0"/>
              <a:t>This draft is not a joint planning requirement</a:t>
            </a:r>
          </a:p>
          <a:p>
            <a:pPr lvl="1"/>
            <a:r>
              <a:rPr lang="en-US" dirty="0"/>
              <a:t>Not required until final submittal to TWDB</a:t>
            </a:r>
          </a:p>
          <a:p>
            <a:r>
              <a:rPr lang="en-US" dirty="0"/>
              <a:t>Draft is intended to provide information during 90-day public comment period required in statute after the GMA 11 vote on a proposed DFC</a:t>
            </a:r>
          </a:p>
          <a:p>
            <a:pPr lvl="1"/>
            <a:r>
              <a:rPr lang="en-US" dirty="0"/>
              <a:t>Current process already provides a means to make changes to a proposed DFC prior to finalizing the DFC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812962-FAA1-FE35-AB19-4A95AAEE2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40" y="274058"/>
            <a:ext cx="4145639" cy="603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961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8C1EB-AB25-7DC7-7A77-9867516B3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of Draft Explanatory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63A7A-5AC1-F8B9-CCDD-B1192D87E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Groundwater Management Area 11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Desired Future Condition History in GMA 11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2026 Desired Future Conditions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Policy Justification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Technical Justification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Factor Consideration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Discussion of Other Desired Future Condition Considered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dirty="0">
                <a:solidFill>
                  <a:srgbClr val="FF0000"/>
                </a:solidFill>
              </a:rPr>
              <a:t>Discussion of Other Recommendations (to be completed after public comment)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References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56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E1B3-EFAB-0228-078A-78A5DB07A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NTVGCD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4D5FF-8117-DCC4-F0C6-75C92767E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Email of April 20, 2026</a:t>
            </a:r>
          </a:p>
          <a:p>
            <a:pPr lvl="1"/>
            <a:r>
              <a:rPr lang="en-US" dirty="0"/>
              <a:t>MAG reduction is “not acceptable”</a:t>
            </a:r>
          </a:p>
          <a:p>
            <a:pPr lvl="2"/>
            <a:r>
              <a:rPr lang="en-US" dirty="0"/>
              <a:t>De-emphasizes regional water supply</a:t>
            </a:r>
          </a:p>
          <a:p>
            <a:pPr lvl="2"/>
            <a:r>
              <a:rPr lang="en-US" dirty="0"/>
              <a:t>Emphasizes avoidance of dry wells</a:t>
            </a:r>
          </a:p>
          <a:p>
            <a:pPr lvl="2"/>
            <a:r>
              <a:rPr lang="en-US" dirty="0"/>
              <a:t>Emphasizes surface water-groundwater interaction metrics</a:t>
            </a:r>
          </a:p>
          <a:p>
            <a:pPr lvl="1"/>
            <a:r>
              <a:rPr lang="en-US" dirty="0"/>
              <a:t>Resulting MAG values are “inconsistent” with Region D and Region I water plans</a:t>
            </a:r>
          </a:p>
          <a:p>
            <a:pPr lvl="1"/>
            <a:r>
              <a:rPr lang="en-US" dirty="0"/>
              <a:t>“Dry well threshold was applied without sufficient analysis of alternative scenarios that could achieve similar sustainability goals”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F9C3D5-76EA-1CAF-8DF4-E1EC75ECB7B1}"/>
              </a:ext>
            </a:extLst>
          </p:cNvPr>
          <p:cNvSpPr txBox="1"/>
          <p:nvPr/>
        </p:nvSpPr>
        <p:spPr>
          <a:xfrm>
            <a:off x="3971223" y="6311900"/>
            <a:ext cx="8220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Note: No mention of drawdown (DFC), groundwater conditions, aquifer limits</a:t>
            </a:r>
          </a:p>
        </p:txBody>
      </p:sp>
    </p:spTree>
    <p:extLst>
      <p:ext uri="{BB962C8B-B14F-4D97-AF65-F5344CB8AC3E}">
        <p14:creationId xmlns:p14="http://schemas.microsoft.com/office/powerpoint/2010/main" val="65000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13653</TotalTime>
  <Words>1225</Words>
  <Application>Microsoft Office PowerPoint</Application>
  <PresentationFormat>Widescreen</PresentationFormat>
  <Paragraphs>131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GMA 11 Joint Planning Agenda Item 5: Presentation of Draft Explanatory Report </vt:lpstr>
      <vt:lpstr>Overview</vt:lpstr>
      <vt:lpstr>Topics</vt:lpstr>
      <vt:lpstr>Joint Planning Process</vt:lpstr>
      <vt:lpstr>GMA 11 Meeting of October 14, 2025</vt:lpstr>
      <vt:lpstr>GMA 11 Meeting of March 10, 2026</vt:lpstr>
      <vt:lpstr>Draft Explanatory Report</vt:lpstr>
      <vt:lpstr>Outline of Draft Explanatory Report</vt:lpstr>
      <vt:lpstr>Summary of NTVGCD Issues</vt:lpstr>
      <vt:lpstr>Summary of NTVGCD Issues</vt:lpstr>
      <vt:lpstr>Alternative Scenarios</vt:lpstr>
      <vt:lpstr>During Upcoming Public Comment Period</vt:lpstr>
      <vt:lpstr>Proposed Scope, Budget, and Schedule</vt:lpstr>
      <vt:lpstr>Two Basic Options Available to GMA 11</vt:lpstr>
      <vt:lpstr>Proposed DFCs associated with Scenario 26.1  Average Drawdown by County (2013 to 2080)  Table 1 of Draft Explanatory Report  (page 10, pdf page 11)</vt:lpstr>
      <vt:lpstr>Other Tables from Draft Explanatory Report</vt:lpstr>
      <vt:lpstr>Pumping (Expected MAGs)</vt:lpstr>
      <vt:lpstr>Pumping (Expected MAGs)</vt:lpstr>
      <vt:lpstr>Groundwater Pumping and Inflow from Alluvium</vt:lpstr>
      <vt:lpstr>Dry Well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Bill Hutchison</dc:creator>
  <cp:lastModifiedBy>Bill Hutchison</cp:lastModifiedBy>
  <cp:revision>101</cp:revision>
  <dcterms:created xsi:type="dcterms:W3CDTF">2025-10-03T14:01:13Z</dcterms:created>
  <dcterms:modified xsi:type="dcterms:W3CDTF">2026-04-27T12:50:56Z</dcterms:modified>
</cp:coreProperties>
</file>