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435" r:id="rId4"/>
    <p:sldId id="547" r:id="rId5"/>
    <p:sldId id="440" r:id="rId6"/>
    <p:sldId id="438" r:id="rId7"/>
    <p:sldId id="439" r:id="rId8"/>
    <p:sldId id="539" r:id="rId9"/>
    <p:sldId id="436" r:id="rId10"/>
    <p:sldId id="355" r:id="rId11"/>
    <p:sldId id="360" r:id="rId12"/>
    <p:sldId id="443" r:id="rId13"/>
    <p:sldId id="267" r:id="rId14"/>
    <p:sldId id="356" r:id="rId15"/>
    <p:sldId id="449" r:id="rId16"/>
    <p:sldId id="446" r:id="rId17"/>
    <p:sldId id="450" r:id="rId18"/>
    <p:sldId id="447" r:id="rId19"/>
    <p:sldId id="452" r:id="rId20"/>
    <p:sldId id="451" r:id="rId21"/>
    <p:sldId id="362" r:id="rId22"/>
    <p:sldId id="445" r:id="rId23"/>
    <p:sldId id="458" r:id="rId24"/>
    <p:sldId id="460" r:id="rId25"/>
    <p:sldId id="461" r:id="rId26"/>
    <p:sldId id="459" r:id="rId27"/>
    <p:sldId id="462" r:id="rId28"/>
    <p:sldId id="463" r:id="rId29"/>
    <p:sldId id="357" r:id="rId30"/>
    <p:sldId id="448" r:id="rId31"/>
    <p:sldId id="363" r:id="rId32"/>
    <p:sldId id="533" r:id="rId33"/>
    <p:sldId id="532" r:id="rId34"/>
    <p:sldId id="456" r:id="rId35"/>
    <p:sldId id="453" r:id="rId36"/>
    <p:sldId id="455" r:id="rId37"/>
    <p:sldId id="454" r:id="rId38"/>
    <p:sldId id="457" r:id="rId39"/>
    <p:sldId id="535" r:id="rId40"/>
    <p:sldId id="536" r:id="rId41"/>
    <p:sldId id="538" r:id="rId42"/>
    <p:sldId id="370" r:id="rId43"/>
    <p:sldId id="540" r:id="rId44"/>
    <p:sldId id="542" r:id="rId45"/>
    <p:sldId id="544" r:id="rId46"/>
    <p:sldId id="543" r:id="rId47"/>
    <p:sldId id="441" r:id="rId48"/>
    <p:sldId id="537" r:id="rId49"/>
    <p:sldId id="545" r:id="rId50"/>
    <p:sldId id="546" r:id="rId51"/>
    <p:sldId id="437" r:id="rId52"/>
    <p:sldId id="266" r:id="rId53"/>
    <p:sldId id="358" r:id="rId54"/>
    <p:sldId id="359" r:id="rId55"/>
    <p:sldId id="264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6" autoAdjust="0"/>
    <p:restoredTop sz="94660"/>
  </p:normalViewPr>
  <p:slideViewPr>
    <p:cSldViewPr snapToGrid="0">
      <p:cViewPr varScale="1">
        <p:scale>
          <a:sx n="97" d="100"/>
          <a:sy n="97" d="100"/>
        </p:scale>
        <p:origin x="93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D35BF-CBE7-73DE-45FF-A8CFD043BC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7E8ED7-9144-2D00-2042-19638EA241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6B7980-DDB6-3DAB-80DA-790514F86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674A-32F2-4CE9-AA8E-96566E0E5FE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A5D5D-2ECA-B909-D21A-6196B5A1F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B0108A-B488-174B-A65C-88C3770A0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080A-299D-4966-A7F9-1DD3CC8D0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77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09F2B-1D6D-0BA3-AF2F-9314A79CB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1DA239-3FAB-97F3-1266-488A5A6DBB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F270B4-0288-A72B-37B4-2FDC05BF5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674A-32F2-4CE9-AA8E-96566E0E5FE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5ECE0-7B0A-4578-EEF0-7D257267C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1DFB71-1F31-59C6-24D6-8C4AE3608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080A-299D-4966-A7F9-1DD3CC8D0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743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6FBFB6-0BE8-A884-B010-94E30171A5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424462-6A52-61D4-A139-784A48BAA3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B62D67-5C9D-D22D-0E0B-3922301D4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674A-32F2-4CE9-AA8E-96566E0E5FE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664D2-0BDA-9E7C-E987-64805D25E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02E2A2-5B66-9112-B14C-5A8EF22B9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080A-299D-4966-A7F9-1DD3CC8D0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726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90297-B0A5-BC93-BEBD-904FC74E3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0C19F-65F1-563D-D9D2-750FA4012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E5A38-A5DA-4560-BF4A-8B43E055A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674A-32F2-4CE9-AA8E-96566E0E5FE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77F346-86B8-5D8C-C20C-D70753EF8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06CD34-F047-45BF-BC83-F4E546FA6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080A-299D-4966-A7F9-1DD3CC8D0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93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1246B-3D08-255D-8309-80B7C2D05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FEB41-C9B2-F019-CE08-1502C9C230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A1447C-056D-E2DE-2414-E63F69331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674A-32F2-4CE9-AA8E-96566E0E5FE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0AD73-DC2E-8289-ED37-C829FA259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0329C-40F7-70BB-CC88-C7C30AF21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080A-299D-4966-A7F9-1DD3CC8D0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984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3935E-2484-07DC-6027-B1A332BBB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623CF-37CE-C44F-9A93-4B9A6B3CDA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98B2C2-054D-932D-C5CF-5C0315CB60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048E43-62C1-BDD9-1705-7106BAB92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674A-32F2-4CE9-AA8E-96566E0E5FE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DF8A77-574B-FAE2-6B97-65F1608B1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09C794-A9A3-3A56-85A4-7CB428899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080A-299D-4966-A7F9-1DD3CC8D0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565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4BCC1-DA7E-3397-2CC4-D7160B435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785485-5AFE-0E71-8F97-03B401EB6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5D7041-2AA1-A266-B3D5-9F24C35EC5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5B86FD-FD38-00E0-E46F-893B6196C9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3BBC78-35D2-111B-B587-607BBDBB75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759885-4572-0BFA-D4F0-84C508C11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674A-32F2-4CE9-AA8E-96566E0E5FE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58AC9B-E1AC-B08A-696F-DB0696832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4A16A7-3293-7D18-8755-C1BED7EEE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080A-299D-4966-A7F9-1DD3CC8D0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337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61549-0CBC-284E-DCDB-31FAE6385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F94CAE-33C4-9D4A-16A3-84C487188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674A-32F2-4CE9-AA8E-96566E0E5FE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111E59-5C29-BB2F-2BF7-D542EA6CD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D28C1B-42FD-E76D-8164-09683B82F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080A-299D-4966-A7F9-1DD3CC8D0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859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17DA17-2CA3-548F-15A4-01EC754D1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674A-32F2-4CE9-AA8E-96566E0E5FE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6D823F-CAFF-5529-D7A5-0DA6AEB48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B38C0E-6988-643D-8C11-B7F8D824C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080A-299D-4966-A7F9-1DD3CC8D0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193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BF360-9484-BF4A-5155-37CA5A0F0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19435-316F-F0A7-90B1-8F001EC60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21380D-D8C6-D0FC-26F4-62904E5BC9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7504AD-4E46-86F9-0C3A-7CCBCB9D4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674A-32F2-4CE9-AA8E-96566E0E5FE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0BA247-FFF6-B38D-2377-E39660B37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75FE9C-A4D5-9016-6C63-A506F7C8D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080A-299D-4966-A7F9-1DD3CC8D0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20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E9CDF-5EF4-D57D-EAA7-2CB739A70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90F994-465B-E669-6E8C-154EA7E200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BCA9F5-25BE-2EFA-45A9-633074946E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E73A36-9B2A-80B4-E8E2-6FADAA56D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674A-32F2-4CE9-AA8E-96566E0E5FE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CE241D-4F08-C2B6-2332-AD27D461D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41BB04-8FD9-858F-25D6-BB53FB27A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080A-299D-4966-A7F9-1DD3CC8D0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375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1628FE-BB38-CE75-858E-E35D1C7D6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BC7C2A-55F0-B332-7AE0-339481058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D6A44-54A5-EE83-B1CC-4FF6387DE6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9E674A-32F2-4CE9-AA8E-96566E0E5FE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A45D5-F815-4929-E008-F43C98577E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FA498-DB73-F33C-405B-0CEABBE6AC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C6080A-299D-4966-A7F9-1DD3CC8D0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57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F094B1-19C5-C3E3-EA05-499F3D34F8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94005" y="2520176"/>
            <a:ext cx="5002463" cy="41738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96D280-9EA6-03C0-C3E3-74A5D4A250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717"/>
            <a:ext cx="9144000" cy="2113459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GMA 11 Joint Planning</a:t>
            </a:r>
            <a:br>
              <a:rPr lang="en-US" sz="5400" dirty="0"/>
            </a:br>
            <a:r>
              <a:rPr lang="en-US" sz="5400" dirty="0"/>
              <a:t>Updated Pumping Scenarios</a:t>
            </a:r>
            <a:br>
              <a:rPr lang="en-US" sz="5400" dirty="0"/>
            </a:br>
            <a:r>
              <a:rPr lang="en-US" sz="5400" dirty="0"/>
              <a:t>(Agenda Item 3)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828728-EB52-1FDA-FDC4-C159BCE766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5971" y="4485019"/>
            <a:ext cx="6155473" cy="1492033"/>
          </a:xfrm>
        </p:spPr>
        <p:txBody>
          <a:bodyPr>
            <a:noAutofit/>
          </a:bodyPr>
          <a:lstStyle/>
          <a:p>
            <a:r>
              <a:rPr lang="en-US" sz="2800" dirty="0"/>
              <a:t>William R. Hutchison, Ph.D., P.E., P.G.</a:t>
            </a:r>
          </a:p>
          <a:p>
            <a:r>
              <a:rPr lang="en-US" sz="2800" dirty="0"/>
              <a:t>GMA 11 Meeting</a:t>
            </a:r>
          </a:p>
          <a:p>
            <a:r>
              <a:rPr lang="en-US" sz="2800" dirty="0"/>
              <a:t>March 10, 2026</a:t>
            </a:r>
          </a:p>
        </p:txBody>
      </p:sp>
    </p:spTree>
    <p:extLst>
      <p:ext uri="{BB962C8B-B14F-4D97-AF65-F5344CB8AC3E}">
        <p14:creationId xmlns:p14="http://schemas.microsoft.com/office/powerpoint/2010/main" val="3070613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F9A04A3-50D5-C287-82B0-F10386D4B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2059" y="125443"/>
            <a:ext cx="6012701" cy="66071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887AEE-4D06-9239-E2D3-00A6D6A34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1411"/>
            <a:ext cx="10515600" cy="1325563"/>
          </a:xfrm>
        </p:spPr>
        <p:txBody>
          <a:bodyPr/>
          <a:lstStyle/>
          <a:p>
            <a:r>
              <a:rPr lang="en-US" dirty="0"/>
              <a:t>Well Locations </a:t>
            </a:r>
            <a:br>
              <a:rPr lang="en-US" dirty="0"/>
            </a:br>
            <a:r>
              <a:rPr lang="en-US" dirty="0"/>
              <a:t>in GMA 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9F463-6986-59A1-2ACA-0AD7F7FD3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98595"/>
            <a:ext cx="4692805" cy="3478367"/>
          </a:xfrm>
        </p:spPr>
        <p:txBody>
          <a:bodyPr/>
          <a:lstStyle/>
          <a:p>
            <a:r>
              <a:rPr lang="en-US" dirty="0"/>
              <a:t>TWDB Database (Well Locations and Depths)</a:t>
            </a:r>
          </a:p>
          <a:p>
            <a:r>
              <a:rPr lang="en-US" dirty="0"/>
              <a:t>5,786 wells in GMA 11</a:t>
            </a:r>
          </a:p>
          <a:p>
            <a:r>
              <a:rPr lang="en-US" dirty="0"/>
              <a:t>4,217 wells with good depths (depicted on map)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423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4CAA9-9F32-7527-E620-606A1A1E8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GMA 11 Meeting of October 14, 2025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E3A36-1BA4-21ED-2668-3BEFEF18F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Evaluated 4,217 wells in GMA 11</a:t>
            </a:r>
          </a:p>
          <a:p>
            <a:r>
              <a:rPr lang="en-US" dirty="0"/>
              <a:t>Compared simulated groundwater levels from Scenario 33 (basis for current DFC) in 2080 with well bottom elevation</a:t>
            </a:r>
          </a:p>
          <a:p>
            <a:pPr lvl="1"/>
            <a:r>
              <a:rPr lang="en-US" dirty="0"/>
              <a:t>20 feet higher than well bottom</a:t>
            </a:r>
          </a:p>
          <a:p>
            <a:r>
              <a:rPr lang="en-US" dirty="0"/>
              <a:t>515 wells would “go dry”</a:t>
            </a:r>
          </a:p>
          <a:p>
            <a:pPr lvl="1"/>
            <a:r>
              <a:rPr lang="en-US" dirty="0"/>
              <a:t>Revised from 568 with updated GAM</a:t>
            </a:r>
          </a:p>
          <a:p>
            <a:r>
              <a:rPr lang="en-US" dirty="0"/>
              <a:t>Updated simulations recommended to assess reductions in dry wells</a:t>
            </a:r>
          </a:p>
        </p:txBody>
      </p:sp>
    </p:spTree>
    <p:extLst>
      <p:ext uri="{BB962C8B-B14F-4D97-AF65-F5344CB8AC3E}">
        <p14:creationId xmlns:p14="http://schemas.microsoft.com/office/powerpoint/2010/main" val="2236134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572B72-D2CF-2B27-BF47-D01F881B1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8013" y="94190"/>
            <a:ext cx="5968181" cy="66696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846768-C83B-3747-663E-F6CD97C3E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806" y="2367467"/>
            <a:ext cx="5393731" cy="212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102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1BBFD-FFA2-62FF-E273-37C45CCA2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Pumping Scenarios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04EDD-B708-570C-737E-003397EE3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GMA 11 meeting of October 14, 2025</a:t>
            </a:r>
          </a:p>
          <a:p>
            <a:pPr lvl="1"/>
            <a:r>
              <a:rPr lang="en-US" dirty="0"/>
              <a:t>Summarized dry well analysis</a:t>
            </a:r>
          </a:p>
          <a:p>
            <a:pPr lvl="1"/>
            <a:r>
              <a:rPr lang="en-US" dirty="0"/>
              <a:t>Summarized surface water impact analysis</a:t>
            </a:r>
          </a:p>
          <a:p>
            <a:r>
              <a:rPr lang="en-US" dirty="0"/>
              <a:t>Recommended a series of simulations to reduce impacts to wells and surface water</a:t>
            </a:r>
          </a:p>
          <a:p>
            <a:pPr lvl="1"/>
            <a:r>
              <a:rPr lang="en-US" dirty="0"/>
              <a:t>Reduced Queen City pumping (QC)</a:t>
            </a:r>
          </a:p>
          <a:p>
            <a:pPr lvl="1"/>
            <a:r>
              <a:rPr lang="en-US" dirty="0"/>
              <a:t>Reduced Carrizo-Wilcox pumping (CW)</a:t>
            </a:r>
          </a:p>
          <a:p>
            <a:r>
              <a:rPr lang="en-US" dirty="0"/>
              <a:t>Summarize results</a:t>
            </a:r>
          </a:p>
          <a:p>
            <a:pPr lvl="1"/>
            <a:r>
              <a:rPr lang="en-US" dirty="0"/>
              <a:t>Dry well analysis</a:t>
            </a:r>
          </a:p>
          <a:p>
            <a:pPr lvl="1"/>
            <a:r>
              <a:rPr lang="en-US" dirty="0"/>
              <a:t>Surface water impact analysis (by river basin)</a:t>
            </a:r>
          </a:p>
          <a:p>
            <a:r>
              <a:rPr lang="en-US" dirty="0"/>
              <a:t>Documented in Tech Memo 26-01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787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38184-AEFA-DB69-BFB1-BE5D3D207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729748" cy="1325563"/>
          </a:xfrm>
        </p:spPr>
        <p:txBody>
          <a:bodyPr/>
          <a:lstStyle/>
          <a:p>
            <a:r>
              <a:rPr lang="en-US" dirty="0"/>
              <a:t>Summary of CW and </a:t>
            </a:r>
            <a:br>
              <a:rPr lang="en-US" dirty="0"/>
            </a:br>
            <a:r>
              <a:rPr lang="en-US" dirty="0"/>
              <a:t>QC Scenarios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34D9A-1049-0FD1-C2C2-80549DBFF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02151" cy="4351338"/>
          </a:xfrm>
        </p:spPr>
        <p:txBody>
          <a:bodyPr/>
          <a:lstStyle/>
          <a:p>
            <a:r>
              <a:rPr lang="en-US" dirty="0"/>
              <a:t>Pumping factors applied to Queen City and Carrizo-Wilcox (individually)</a:t>
            </a:r>
          </a:p>
          <a:p>
            <a:pPr lvl="1"/>
            <a:r>
              <a:rPr lang="en-US" dirty="0"/>
              <a:t>Reductions applied cell-by-cell</a:t>
            </a:r>
          </a:p>
          <a:p>
            <a:pPr lvl="1"/>
            <a:r>
              <a:rPr lang="en-US" dirty="0"/>
              <a:t>Cell minimum = 2013 cell pumping</a:t>
            </a:r>
          </a:p>
          <a:p>
            <a:r>
              <a:rPr lang="en-US" dirty="0"/>
              <a:t>Also completed:</a:t>
            </a:r>
          </a:p>
          <a:p>
            <a:pPr lvl="1"/>
            <a:r>
              <a:rPr lang="en-US" dirty="0"/>
              <a:t>Scenario 33 from 2021 (basis for current DFC) with updated specific yield values</a:t>
            </a:r>
          </a:p>
          <a:p>
            <a:pPr lvl="1"/>
            <a:r>
              <a:rPr lang="en-US" dirty="0"/>
              <a:t>Baseline (2013 pumping through 2080)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D551F7-993C-8E8C-49C1-EC7491942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0351" y="2358890"/>
            <a:ext cx="4105325" cy="4351337"/>
          </a:xfrm>
          <a:prstGeom prst="rect">
            <a:avLst/>
          </a:prstGeom>
        </p:spPr>
      </p:pic>
      <p:pic>
        <p:nvPicPr>
          <p:cNvPr id="4" name="Picture 3" descr="A drawing of several springs&#10;&#10;AI-generated content may be incorrect.">
            <a:extLst>
              <a:ext uri="{FF2B5EF4-FFF2-40B4-BE49-F238E27FC236}">
                <a16:creationId xmlns:a16="http://schemas.microsoft.com/office/drawing/2014/main" id="{A628809E-47AE-7DF1-4051-C01111A77E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084" y="190386"/>
            <a:ext cx="3438757" cy="216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828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64DECE-D9DE-C755-E896-154D818692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68B9E7-0418-702B-7C22-7AE249C81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893" y="483615"/>
            <a:ext cx="7308213" cy="589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433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151095-F260-C62D-A791-DA93ED187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893" y="483615"/>
            <a:ext cx="7308213" cy="589077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D09926C-B3DF-9154-F085-79D26C8A12B4}"/>
              </a:ext>
            </a:extLst>
          </p:cNvPr>
          <p:cNvSpPr/>
          <p:nvPr/>
        </p:nvSpPr>
        <p:spPr>
          <a:xfrm>
            <a:off x="9114503" y="2408903"/>
            <a:ext cx="255639" cy="334297"/>
          </a:xfrm>
          <a:prstGeom prst="roundRect">
            <a:avLst/>
          </a:prstGeom>
          <a:noFill/>
          <a:ln w="38100">
            <a:solidFill>
              <a:srgbClr val="0033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CEB535-2001-D7B2-3E05-8D5E16A75398}"/>
              </a:ext>
            </a:extLst>
          </p:cNvPr>
          <p:cNvSpPr txBox="1"/>
          <p:nvPr/>
        </p:nvSpPr>
        <p:spPr>
          <a:xfrm>
            <a:off x="9507794" y="2391385"/>
            <a:ext cx="1260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33CC"/>
                </a:solidFill>
              </a:rPr>
              <a:t>Scen CW1</a:t>
            </a:r>
          </a:p>
        </p:txBody>
      </p:sp>
    </p:spTree>
    <p:extLst>
      <p:ext uri="{BB962C8B-B14F-4D97-AF65-F5344CB8AC3E}">
        <p14:creationId xmlns:p14="http://schemas.microsoft.com/office/powerpoint/2010/main" val="3813274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D0B4DF-B289-B3B8-7837-F41ED7725A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66DE6C-74DC-C8FB-B020-FFDE8A5C7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893" y="483615"/>
            <a:ext cx="7308213" cy="589077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9EC7FB3-EA6F-2FB6-2B81-EF71E05C81E9}"/>
              </a:ext>
            </a:extLst>
          </p:cNvPr>
          <p:cNvSpPr/>
          <p:nvPr/>
        </p:nvSpPr>
        <p:spPr>
          <a:xfrm>
            <a:off x="9085006" y="4611329"/>
            <a:ext cx="255639" cy="334297"/>
          </a:xfrm>
          <a:prstGeom prst="roundRect">
            <a:avLst/>
          </a:prstGeom>
          <a:noFill/>
          <a:ln w="38100">
            <a:solidFill>
              <a:srgbClr val="0033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9B226E-8247-2EAD-B3E5-009154177DBF}"/>
              </a:ext>
            </a:extLst>
          </p:cNvPr>
          <p:cNvSpPr txBox="1"/>
          <p:nvPr/>
        </p:nvSpPr>
        <p:spPr>
          <a:xfrm>
            <a:off x="9419304" y="4593811"/>
            <a:ext cx="1218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33CC"/>
                </a:solidFill>
              </a:rPr>
              <a:t>Scen QC1</a:t>
            </a:r>
          </a:p>
        </p:txBody>
      </p:sp>
    </p:spTree>
    <p:extLst>
      <p:ext uri="{BB962C8B-B14F-4D97-AF65-F5344CB8AC3E}">
        <p14:creationId xmlns:p14="http://schemas.microsoft.com/office/powerpoint/2010/main" val="3040322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4D6AF2-5472-C4A0-318A-2909AC18D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893" y="483615"/>
            <a:ext cx="7308213" cy="589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344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18E040-E4B1-83FD-BDC0-0166EFEAE1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0F00BE-F551-1AF8-3557-DE05EC0CD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893" y="483615"/>
            <a:ext cx="7308213" cy="589077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434D1D6-85CF-345C-B521-8DFC7D8E2205}"/>
              </a:ext>
            </a:extLst>
          </p:cNvPr>
          <p:cNvSpPr/>
          <p:nvPr/>
        </p:nvSpPr>
        <p:spPr>
          <a:xfrm>
            <a:off x="9094838" y="5181600"/>
            <a:ext cx="255639" cy="334297"/>
          </a:xfrm>
          <a:prstGeom prst="roundRect">
            <a:avLst/>
          </a:prstGeom>
          <a:noFill/>
          <a:ln w="38100">
            <a:solidFill>
              <a:srgbClr val="0033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4F4951-BF22-1C5C-B778-564AA641E45A}"/>
              </a:ext>
            </a:extLst>
          </p:cNvPr>
          <p:cNvSpPr txBox="1"/>
          <p:nvPr/>
        </p:nvSpPr>
        <p:spPr>
          <a:xfrm>
            <a:off x="9448801" y="5146565"/>
            <a:ext cx="1265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33CC"/>
                </a:solidFill>
              </a:rPr>
              <a:t>Scen CW1</a:t>
            </a:r>
          </a:p>
        </p:txBody>
      </p:sp>
    </p:spTree>
    <p:extLst>
      <p:ext uri="{BB962C8B-B14F-4D97-AF65-F5344CB8AC3E}">
        <p14:creationId xmlns:p14="http://schemas.microsoft.com/office/powerpoint/2010/main" val="1735574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6182B-D029-C3A4-716E-49C58A5CC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2CA6E-E39F-7D19-9755-6B7833D1D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Sustainable Yield Review</a:t>
            </a:r>
          </a:p>
          <a:p>
            <a:r>
              <a:rPr lang="en-US" dirty="0"/>
              <a:t>Results of updated pumping simulations (Tech Memo 26-02)</a:t>
            </a:r>
          </a:p>
          <a:p>
            <a:pPr lvl="1"/>
            <a:r>
              <a:rPr lang="en-US" dirty="0"/>
              <a:t>Dry well analysis</a:t>
            </a:r>
          </a:p>
          <a:p>
            <a:pPr lvl="1"/>
            <a:r>
              <a:rPr lang="en-US" dirty="0"/>
              <a:t>Surface water impacts</a:t>
            </a:r>
          </a:p>
          <a:p>
            <a:pPr lvl="1"/>
            <a:r>
              <a:rPr lang="en-US" dirty="0"/>
              <a:t>Induced interbasin flow</a:t>
            </a:r>
          </a:p>
          <a:p>
            <a:pPr lvl="1"/>
            <a:r>
              <a:rPr lang="en-US" dirty="0"/>
              <a:t>Average drawdown</a:t>
            </a:r>
          </a:p>
          <a:p>
            <a:r>
              <a:rPr lang="en-US" dirty="0"/>
              <a:t>Next steps</a:t>
            </a:r>
          </a:p>
          <a:p>
            <a:pPr lvl="1"/>
            <a:r>
              <a:rPr lang="en-US" dirty="0"/>
              <a:t>Proposed DFC deadline is May 1, 2026</a:t>
            </a:r>
          </a:p>
        </p:txBody>
      </p:sp>
    </p:spTree>
    <p:extLst>
      <p:ext uri="{BB962C8B-B14F-4D97-AF65-F5344CB8AC3E}">
        <p14:creationId xmlns:p14="http://schemas.microsoft.com/office/powerpoint/2010/main" val="35155056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84078D-3EFE-2F7C-747D-5F3C0B0C83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12AA27-1B67-E01B-5A3D-37E883BC8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893" y="483615"/>
            <a:ext cx="7308213" cy="589077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C9DDA1E-2B8F-4B6C-A3BF-0710990B9418}"/>
              </a:ext>
            </a:extLst>
          </p:cNvPr>
          <p:cNvSpPr/>
          <p:nvPr/>
        </p:nvSpPr>
        <p:spPr>
          <a:xfrm>
            <a:off x="9104671" y="2389239"/>
            <a:ext cx="255639" cy="334297"/>
          </a:xfrm>
          <a:prstGeom prst="roundRect">
            <a:avLst/>
          </a:prstGeom>
          <a:noFill/>
          <a:ln w="38100">
            <a:solidFill>
              <a:srgbClr val="0033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D3ECC5-1F6B-3770-9EEB-B5BF4CF9B392}"/>
              </a:ext>
            </a:extLst>
          </p:cNvPr>
          <p:cNvSpPr txBox="1"/>
          <p:nvPr/>
        </p:nvSpPr>
        <p:spPr>
          <a:xfrm>
            <a:off x="9360310" y="2389239"/>
            <a:ext cx="1218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33CC"/>
                </a:solidFill>
              </a:rPr>
              <a:t>Scen QC1</a:t>
            </a:r>
          </a:p>
        </p:txBody>
      </p:sp>
    </p:spTree>
    <p:extLst>
      <p:ext uri="{BB962C8B-B14F-4D97-AF65-F5344CB8AC3E}">
        <p14:creationId xmlns:p14="http://schemas.microsoft.com/office/powerpoint/2010/main" val="16920781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695CA-0E68-FA1D-AFD7-E7DB41FBC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CW and QC Scenarios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BDB73-F0D7-2584-8FB2-106B72681B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Pumping reductions result in fewer dry wells</a:t>
            </a:r>
          </a:p>
          <a:p>
            <a:pPr lvl="1"/>
            <a:r>
              <a:rPr lang="en-US" dirty="0"/>
              <a:t>Reductions in Queen City pumping have the most benefit</a:t>
            </a:r>
          </a:p>
          <a:p>
            <a:r>
              <a:rPr lang="en-US" dirty="0"/>
              <a:t>Vertical connection evident</a:t>
            </a:r>
          </a:p>
          <a:p>
            <a:pPr lvl="1"/>
            <a:r>
              <a:rPr lang="en-US" dirty="0"/>
              <a:t>Reductions in Queen City pumping results in fewer dry wells in Carrizo-Wilcox Aquifer</a:t>
            </a:r>
          </a:p>
          <a:p>
            <a:pPr lvl="1"/>
            <a:r>
              <a:rPr lang="en-US" dirty="0"/>
              <a:t>Reductions in Carrizo-Wilcox pumping results in fewer dry wells in Queen City Aquifer</a:t>
            </a:r>
          </a:p>
          <a:p>
            <a:r>
              <a:rPr lang="en-US" dirty="0"/>
              <a:t>90% reduction in Scenario 33 pumping in Queen City Aquifer still represents a large increase in historic pumping (2013 or 2023)</a:t>
            </a:r>
          </a:p>
        </p:txBody>
      </p:sp>
    </p:spTree>
    <p:extLst>
      <p:ext uri="{BB962C8B-B14F-4D97-AF65-F5344CB8AC3E}">
        <p14:creationId xmlns:p14="http://schemas.microsoft.com/office/powerpoint/2010/main" val="35631324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42E5E-8A95-65B6-449B-847C566A0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26.1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E4D7D-55C7-6946-457D-F4BE6A96F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Developed based on first 20 simulations</a:t>
            </a:r>
          </a:p>
          <a:p>
            <a:pPr lvl="1"/>
            <a:r>
              <a:rPr lang="en-US" dirty="0"/>
              <a:t>CW and QC scenarios were “global” pumping reductions</a:t>
            </a:r>
          </a:p>
          <a:p>
            <a:pPr lvl="1"/>
            <a:r>
              <a:rPr lang="en-US" dirty="0"/>
              <a:t>Identified counties with more than 10% dry wells</a:t>
            </a:r>
          </a:p>
          <a:p>
            <a:r>
              <a:rPr lang="en-US" dirty="0"/>
              <a:t>Identified targeted pumping reductions</a:t>
            </a:r>
          </a:p>
          <a:p>
            <a:pPr lvl="1"/>
            <a:r>
              <a:rPr lang="en-US" dirty="0"/>
              <a:t>Objective = no county with more than 10% dry wells (overall and Carrizo-Wilcox Aquifer)</a:t>
            </a:r>
          </a:p>
          <a:p>
            <a:pPr lvl="2"/>
            <a:r>
              <a:rPr lang="en-US" dirty="0"/>
              <a:t>Limiting dry wells to 10% is an example of avoiding an “undesirable impact”</a:t>
            </a:r>
          </a:p>
          <a:p>
            <a:r>
              <a:rPr lang="en-US" dirty="0"/>
              <a:t>Pumping Comparisons by Aquifer</a:t>
            </a:r>
          </a:p>
          <a:p>
            <a:pPr lvl="1"/>
            <a:r>
              <a:rPr lang="en-US" dirty="0"/>
              <a:t>Baseline (2018 pumping)</a:t>
            </a:r>
          </a:p>
          <a:p>
            <a:pPr lvl="1"/>
            <a:r>
              <a:rPr lang="en-US" dirty="0"/>
              <a:t>Scen 33 (Current DFC/MAG)</a:t>
            </a:r>
          </a:p>
          <a:p>
            <a:pPr lvl="1"/>
            <a:r>
              <a:rPr lang="en-US" dirty="0"/>
              <a:t>Scen 26.1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9207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DAF44B-FD62-CB48-541E-F5EB46B31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6721" y="992466"/>
            <a:ext cx="5412540" cy="46642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032E9E-EB49-E12E-D8E9-33B1943C1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739" y="1988705"/>
            <a:ext cx="5116944" cy="26717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411233B-CE71-D715-CFA1-D891E91DC9C9}"/>
              </a:ext>
            </a:extLst>
          </p:cNvPr>
          <p:cNvSpPr txBox="1"/>
          <p:nvPr/>
        </p:nvSpPr>
        <p:spPr>
          <a:xfrm>
            <a:off x="521110" y="623134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/>
              <a:t>Scenario 26.1 Pumping</a:t>
            </a:r>
          </a:p>
        </p:txBody>
      </p:sp>
    </p:spTree>
    <p:extLst>
      <p:ext uri="{BB962C8B-B14F-4D97-AF65-F5344CB8AC3E}">
        <p14:creationId xmlns:p14="http://schemas.microsoft.com/office/powerpoint/2010/main" val="15279086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62BEA6-6341-2714-AB4A-46E159B886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091132-5A3A-D417-C11D-77E43D31F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6721" y="992466"/>
            <a:ext cx="5412540" cy="46642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DA9423-0E62-C1D3-741C-8646B801A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739" y="1988705"/>
            <a:ext cx="5116944" cy="26717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23C4830-CA19-536F-FCC8-C5C3E03C53F2}"/>
              </a:ext>
            </a:extLst>
          </p:cNvPr>
          <p:cNvSpPr txBox="1"/>
          <p:nvPr/>
        </p:nvSpPr>
        <p:spPr>
          <a:xfrm>
            <a:off x="521110" y="623134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/>
              <a:t>Scenario 26.1 Pumping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11478E-3F08-1962-0C24-4747DF51D99F}"/>
              </a:ext>
            </a:extLst>
          </p:cNvPr>
          <p:cNvSpPr txBox="1"/>
          <p:nvPr/>
        </p:nvSpPr>
        <p:spPr>
          <a:xfrm>
            <a:off x="521110" y="5034537"/>
            <a:ext cx="48985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Scen 26.1 Sparta Aquifer Pumping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FF0000"/>
                </a:solidFill>
              </a:rPr>
              <a:t>No Change in Sparta Compared to Scen 33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FF0000"/>
                </a:solidFill>
              </a:rPr>
              <a:t>Small AF increase from baseline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FF0000"/>
                </a:solidFill>
              </a:rPr>
              <a:t>Large % increase from baseline</a:t>
            </a:r>
          </a:p>
        </p:txBody>
      </p:sp>
    </p:spTree>
    <p:extLst>
      <p:ext uri="{BB962C8B-B14F-4D97-AF65-F5344CB8AC3E}">
        <p14:creationId xmlns:p14="http://schemas.microsoft.com/office/powerpoint/2010/main" val="5450479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5FC05D-5C4F-B7A0-046B-2A4143AC75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040065-B857-10C5-DE2D-AEAD88A2E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6721" y="992466"/>
            <a:ext cx="5412540" cy="46642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CEB272-A342-FDEF-0405-F52E4BAEC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739" y="1988705"/>
            <a:ext cx="5116944" cy="26717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2AD9F5E-2DEA-34C9-959D-ADFC435A04A9}"/>
              </a:ext>
            </a:extLst>
          </p:cNvPr>
          <p:cNvSpPr txBox="1"/>
          <p:nvPr/>
        </p:nvSpPr>
        <p:spPr>
          <a:xfrm>
            <a:off x="521110" y="623134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/>
              <a:t>Scenario 26.1 Pumping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D120AF-2066-D0E1-D341-46A49090C224}"/>
              </a:ext>
            </a:extLst>
          </p:cNvPr>
          <p:cNvSpPr txBox="1"/>
          <p:nvPr/>
        </p:nvSpPr>
        <p:spPr>
          <a:xfrm>
            <a:off x="7080174" y="5656729"/>
            <a:ext cx="41856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Scen 26.1 Queen City Aquifer Pumping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FF0000"/>
                </a:solidFill>
              </a:rPr>
              <a:t>Increase compared to baseline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FF0000"/>
                </a:solidFill>
              </a:rPr>
              <a:t>Large decrease compared Scen 33</a:t>
            </a:r>
          </a:p>
        </p:txBody>
      </p:sp>
    </p:spTree>
    <p:extLst>
      <p:ext uri="{BB962C8B-B14F-4D97-AF65-F5344CB8AC3E}">
        <p14:creationId xmlns:p14="http://schemas.microsoft.com/office/powerpoint/2010/main" val="37055088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88AC9EB-B840-271C-0CF3-37C6572BC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27" y="1356852"/>
            <a:ext cx="11634454" cy="42082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D8FCFA-1A00-134E-042F-7504BF2FA967}"/>
              </a:ext>
            </a:extLst>
          </p:cNvPr>
          <p:cNvSpPr txBox="1"/>
          <p:nvPr/>
        </p:nvSpPr>
        <p:spPr>
          <a:xfrm>
            <a:off x="521110" y="623134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/>
              <a:t>Scenario 26.1 Pumping</a:t>
            </a:r>
          </a:p>
        </p:txBody>
      </p:sp>
    </p:spTree>
    <p:extLst>
      <p:ext uri="{BB962C8B-B14F-4D97-AF65-F5344CB8AC3E}">
        <p14:creationId xmlns:p14="http://schemas.microsoft.com/office/powerpoint/2010/main" val="19304384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E1D5A8-40BE-D7EB-2BD6-91245AF7C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138" y="1533832"/>
            <a:ext cx="11525723" cy="41688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C2ED33-4F7F-8EEB-37DD-CE332FCD2F92}"/>
              </a:ext>
            </a:extLst>
          </p:cNvPr>
          <p:cNvSpPr txBox="1"/>
          <p:nvPr/>
        </p:nvSpPr>
        <p:spPr>
          <a:xfrm>
            <a:off x="521109" y="623134"/>
            <a:ext cx="113445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/>
              <a:t>Scenario 26.1 Pumping – Counties with No Change from Current MAG</a:t>
            </a:r>
          </a:p>
        </p:txBody>
      </p:sp>
    </p:spTree>
    <p:extLst>
      <p:ext uri="{BB962C8B-B14F-4D97-AF65-F5344CB8AC3E}">
        <p14:creationId xmlns:p14="http://schemas.microsoft.com/office/powerpoint/2010/main" val="5258254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D7721A8-8C97-BF56-7264-EB02148896C8}"/>
              </a:ext>
            </a:extLst>
          </p:cNvPr>
          <p:cNvSpPr txBox="1"/>
          <p:nvPr/>
        </p:nvSpPr>
        <p:spPr>
          <a:xfrm>
            <a:off x="244791" y="623134"/>
            <a:ext cx="116072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/>
              <a:t>Scenario 26.1 Pumping – Counties with Reductions from Current MAG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64C2FA-ED43-00F7-FFE7-4EF426380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91" y="1361661"/>
            <a:ext cx="11622145" cy="414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7856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C228B-6C74-3B88-622E-56168F7B8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26.1 Results – Dry Well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54098-81CB-695F-03BC-8ECED048E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Results organized by:</a:t>
            </a:r>
          </a:p>
          <a:p>
            <a:pPr lvl="1"/>
            <a:r>
              <a:rPr lang="en-US" dirty="0"/>
              <a:t>Aquifer</a:t>
            </a:r>
          </a:p>
          <a:p>
            <a:pPr lvl="1"/>
            <a:r>
              <a:rPr lang="en-US" dirty="0"/>
              <a:t>County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6AD25D-7DF3-62C5-8DAE-7CD9049A7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475" y="3533608"/>
            <a:ext cx="7891940" cy="217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784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16636-D1AC-E10A-FCD1-FE740D2DB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Sustainable Yield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C5907-7BD2-0701-5FB3-A681407E1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Definition: the amount of water that can be pumped from an aquifer over a specified period without causing negative or undesirable effects</a:t>
            </a:r>
          </a:p>
          <a:p>
            <a:pPr lvl="1"/>
            <a:r>
              <a:rPr lang="en-US" dirty="0"/>
              <a:t>Undesirable effects can be hydrogeologic, environmental, or economic</a:t>
            </a:r>
          </a:p>
          <a:p>
            <a:r>
              <a:rPr lang="en-US" dirty="0"/>
              <a:t>From a joint planning perspective, task is to quantify, analyze, and balance “predicted” decline with other alternative scenarios (what is an “acceptable” decline?)</a:t>
            </a:r>
          </a:p>
          <a:p>
            <a:r>
              <a:rPr lang="en-US" dirty="0"/>
              <a:t>Simulations presented in Tech Memo 26-02 provide a method to define “undesirable” effects </a:t>
            </a:r>
          </a:p>
          <a:p>
            <a:pPr lvl="1"/>
            <a:r>
              <a:rPr lang="en-US" dirty="0"/>
              <a:t>Dry wells </a:t>
            </a:r>
          </a:p>
          <a:p>
            <a:pPr lvl="1"/>
            <a:r>
              <a:rPr lang="en-US" dirty="0"/>
              <a:t>Surface water impacts of increased pumping)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7409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E08B34-54AA-42B8-193B-E61F3EB28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6292" y="178604"/>
            <a:ext cx="8857143" cy="63238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A6C7AE-082E-B261-6E45-BD70B2BD12CB}"/>
              </a:ext>
            </a:extLst>
          </p:cNvPr>
          <p:cNvSpPr txBox="1"/>
          <p:nvPr/>
        </p:nvSpPr>
        <p:spPr>
          <a:xfrm>
            <a:off x="275303" y="2828835"/>
            <a:ext cx="20057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Scenario 26.1 Results:</a:t>
            </a:r>
          </a:p>
          <a:p>
            <a:r>
              <a:rPr lang="en-US" b="1" dirty="0"/>
              <a:t>Dry Well Analysis by County</a:t>
            </a:r>
          </a:p>
        </p:txBody>
      </p:sp>
    </p:spTree>
    <p:extLst>
      <p:ext uri="{BB962C8B-B14F-4D97-AF65-F5344CB8AC3E}">
        <p14:creationId xmlns:p14="http://schemas.microsoft.com/office/powerpoint/2010/main" val="25507834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E7A6F-156B-BE6D-BB33-FE3E6E465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26.1 - Surface Water Impacts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A8B8C-08C2-9DEC-2DC9-EBE71BD21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309705"/>
          </a:xfrm>
        </p:spPr>
        <p:txBody>
          <a:bodyPr>
            <a:normAutofit fontScale="92500"/>
          </a:bodyPr>
          <a:lstStyle/>
          <a:p>
            <a:r>
              <a:rPr lang="en-US" dirty="0"/>
              <a:t>Groundwater budget analysis for each scenario completed by river basin in GMA 11</a:t>
            </a:r>
          </a:p>
          <a:p>
            <a:pPr lvl="1"/>
            <a:r>
              <a:rPr lang="en-US" dirty="0"/>
              <a:t>Cypress</a:t>
            </a:r>
          </a:p>
          <a:p>
            <a:pPr lvl="1"/>
            <a:r>
              <a:rPr lang="en-US" dirty="0"/>
              <a:t>Neches</a:t>
            </a:r>
          </a:p>
          <a:p>
            <a:pPr lvl="1"/>
            <a:r>
              <a:rPr lang="en-US" dirty="0"/>
              <a:t>Sabine</a:t>
            </a:r>
          </a:p>
          <a:p>
            <a:pPr lvl="1"/>
            <a:r>
              <a:rPr lang="en-US" dirty="0"/>
              <a:t>Sulphur</a:t>
            </a:r>
          </a:p>
          <a:p>
            <a:pPr lvl="1"/>
            <a:r>
              <a:rPr lang="en-US" dirty="0"/>
              <a:t>Trinity</a:t>
            </a:r>
          </a:p>
          <a:p>
            <a:r>
              <a:rPr lang="en-US" dirty="0"/>
              <a:t>Assess general character of streams in each basin (gaining or losing)</a:t>
            </a:r>
          </a:p>
          <a:p>
            <a:r>
              <a:rPr lang="en-US" dirty="0"/>
              <a:t>Detailed results in Tech Memo 26-02</a:t>
            </a:r>
          </a:p>
          <a:p>
            <a:pPr lvl="1"/>
            <a:r>
              <a:rPr lang="en-US" dirty="0"/>
              <a:t>Summaries of surface water-groundwater interaction by basin presented today</a:t>
            </a:r>
          </a:p>
        </p:txBody>
      </p:sp>
    </p:spTree>
    <p:extLst>
      <p:ext uri="{BB962C8B-B14F-4D97-AF65-F5344CB8AC3E}">
        <p14:creationId xmlns:p14="http://schemas.microsoft.com/office/powerpoint/2010/main" val="1329261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3F7906-1F34-8612-105E-E58FE8C7C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744" y="103238"/>
            <a:ext cx="4988642" cy="66515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A5FBAF-A6C7-2CDB-8289-4CECC272C952}"/>
              </a:ext>
            </a:extLst>
          </p:cNvPr>
          <p:cNvSpPr txBox="1"/>
          <p:nvPr/>
        </p:nvSpPr>
        <p:spPr>
          <a:xfrm>
            <a:off x="6805458" y="3325763"/>
            <a:ext cx="4112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After Initial Pumping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C611CF-07FE-3D12-B37E-83D039F2AA0D}"/>
              </a:ext>
            </a:extLst>
          </p:cNvPr>
          <p:cNvSpPr txBox="1"/>
          <p:nvPr/>
        </p:nvSpPr>
        <p:spPr>
          <a:xfrm>
            <a:off x="6805458" y="5719918"/>
            <a:ext cx="4988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After Prolonged  Pumping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7C948C-700C-E828-7FED-BBA938F942C4}"/>
              </a:ext>
            </a:extLst>
          </p:cNvPr>
          <p:cNvSpPr txBox="1"/>
          <p:nvPr/>
        </p:nvSpPr>
        <p:spPr>
          <a:xfrm>
            <a:off x="6805458" y="1069260"/>
            <a:ext cx="4535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No Pumping Condition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4C713E-3AA5-10DE-E664-D64D9B93EC8A}"/>
              </a:ext>
            </a:extLst>
          </p:cNvPr>
          <p:cNvSpPr txBox="1"/>
          <p:nvPr/>
        </p:nvSpPr>
        <p:spPr>
          <a:xfrm>
            <a:off x="9391097" y="6332419"/>
            <a:ext cx="2489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i="1" dirty="0"/>
              <a:t>From Alley and others (1999)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99166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003330-2C59-4A15-AAFB-DE161C871DF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457200"/>
            <a:ext cx="4277995" cy="19685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546FB3-9799-44D0-9BA6-64D3A41EA28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2" y="2514600"/>
            <a:ext cx="4261485" cy="198882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808704-BC7E-447A-8C2F-E94D2FEDA36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2" y="4495801"/>
            <a:ext cx="4482465" cy="214439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8840A3-CEE5-4AA1-9C8D-A4CDF85ABF51}"/>
              </a:ext>
            </a:extLst>
          </p:cNvPr>
          <p:cNvSpPr txBox="1"/>
          <p:nvPr/>
        </p:nvSpPr>
        <p:spPr>
          <a:xfrm>
            <a:off x="7620000" y="838202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3333CC"/>
                </a:solidFill>
              </a:rPr>
              <a:t>Gaining Stream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2023B8-1271-460E-B5CF-481802ECC4D4}"/>
              </a:ext>
            </a:extLst>
          </p:cNvPr>
          <p:cNvSpPr txBox="1"/>
          <p:nvPr/>
        </p:nvSpPr>
        <p:spPr>
          <a:xfrm>
            <a:off x="7620000" y="2819402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</a:rPr>
              <a:t>Losing Stream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82E630-06A3-48C9-9402-ABE4D03CBBA0}"/>
              </a:ext>
            </a:extLst>
          </p:cNvPr>
          <p:cNvSpPr txBox="1"/>
          <p:nvPr/>
        </p:nvSpPr>
        <p:spPr>
          <a:xfrm>
            <a:off x="7696200" y="4876802"/>
            <a:ext cx="31093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Disconnected Stream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EB9964-EB78-47C6-A063-D735BE50CC33}"/>
              </a:ext>
            </a:extLst>
          </p:cNvPr>
          <p:cNvSpPr txBox="1"/>
          <p:nvPr/>
        </p:nvSpPr>
        <p:spPr>
          <a:xfrm>
            <a:off x="9250866" y="6332419"/>
            <a:ext cx="26298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i="1" dirty="0"/>
              <a:t>From Winter and others (1998)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026377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94247-7608-4DBE-5A5F-EDBFB54C5C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CA7FDB-A998-2696-7EF0-83C908036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030" y="0"/>
            <a:ext cx="711393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C96838-E69B-E1CC-28CE-50FC4EE1A4DB}"/>
              </a:ext>
            </a:extLst>
          </p:cNvPr>
          <p:cNvSpPr txBox="1"/>
          <p:nvPr/>
        </p:nvSpPr>
        <p:spPr>
          <a:xfrm>
            <a:off x="355968" y="448031"/>
            <a:ext cx="1840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Sulphur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086872-46DE-85D1-B2DC-9525A5835D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773" y="3181398"/>
            <a:ext cx="4723809" cy="32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2702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BD7A34-AF6D-372B-3890-8D36EEF70A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E3BDA8-E7F1-2CF4-6E6E-3EED1CE53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030" y="0"/>
            <a:ext cx="711393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26C44F-F2A4-D781-9164-D000BA615D2F}"/>
              </a:ext>
            </a:extLst>
          </p:cNvPr>
          <p:cNvSpPr txBox="1"/>
          <p:nvPr/>
        </p:nvSpPr>
        <p:spPr>
          <a:xfrm>
            <a:off x="237981" y="467696"/>
            <a:ext cx="1907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Cypress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A4D474-A196-60C7-F7FB-666EC732D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69" y="3161733"/>
            <a:ext cx="4723809" cy="32285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4540DC-67AA-2BAE-6799-04C63856D92C}"/>
              </a:ext>
            </a:extLst>
          </p:cNvPr>
          <p:cNvSpPr txBox="1"/>
          <p:nvPr/>
        </p:nvSpPr>
        <p:spPr>
          <a:xfrm>
            <a:off x="8532051" y="494197"/>
            <a:ext cx="34963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Note: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Negative Inflow from Alluvium =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Groundwater flow into stream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(net gaining stream condition)</a:t>
            </a:r>
          </a:p>
        </p:txBody>
      </p:sp>
    </p:spTree>
    <p:extLst>
      <p:ext uri="{BB962C8B-B14F-4D97-AF65-F5344CB8AC3E}">
        <p14:creationId xmlns:p14="http://schemas.microsoft.com/office/powerpoint/2010/main" val="1400668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6461A1-EDBE-7450-A7B1-4E1DCB02D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B5DC8E-0826-AFCD-C3AE-D403B8B0E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030" y="0"/>
            <a:ext cx="711393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B55FA4-17A0-812B-7206-31A9FEEBF15D}"/>
              </a:ext>
            </a:extLst>
          </p:cNvPr>
          <p:cNvSpPr txBox="1"/>
          <p:nvPr/>
        </p:nvSpPr>
        <p:spPr>
          <a:xfrm>
            <a:off x="518947" y="670364"/>
            <a:ext cx="1633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Sabine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9EF255-9064-7563-4344-05FBF95EA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947" y="3279721"/>
            <a:ext cx="4723809" cy="32285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D87B1B-70D6-454F-5F67-8D8BD1E2DFB4}"/>
              </a:ext>
            </a:extLst>
          </p:cNvPr>
          <p:cNvSpPr txBox="1"/>
          <p:nvPr/>
        </p:nvSpPr>
        <p:spPr>
          <a:xfrm>
            <a:off x="8532051" y="494197"/>
            <a:ext cx="34963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Note: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Negative Inflow from Alluvium =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Groundwater flow into stream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(net gaining stream condition)</a:t>
            </a:r>
          </a:p>
        </p:txBody>
      </p:sp>
    </p:spTree>
    <p:extLst>
      <p:ext uri="{BB962C8B-B14F-4D97-AF65-F5344CB8AC3E}">
        <p14:creationId xmlns:p14="http://schemas.microsoft.com/office/powerpoint/2010/main" val="33941895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371467-8627-033F-1396-B82107BA65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EE36B5-1745-5CB1-437B-0C40A210E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030" y="0"/>
            <a:ext cx="711393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893AFA-19C3-23A6-2B81-6F6B8C646022}"/>
              </a:ext>
            </a:extLst>
          </p:cNvPr>
          <p:cNvSpPr txBox="1"/>
          <p:nvPr/>
        </p:nvSpPr>
        <p:spPr>
          <a:xfrm>
            <a:off x="302811" y="446766"/>
            <a:ext cx="17908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Neches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FE5851-D41E-5389-5D5D-903F24EFF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5380" y="446766"/>
            <a:ext cx="4723809" cy="32285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6B1999-199C-D905-6106-AA72E59FE430}"/>
              </a:ext>
            </a:extLst>
          </p:cNvPr>
          <p:cNvSpPr txBox="1"/>
          <p:nvPr/>
        </p:nvSpPr>
        <p:spPr>
          <a:xfrm>
            <a:off x="345515" y="5321836"/>
            <a:ext cx="3496342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Note: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Negative Inflow from Alluvium =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Groundwater flow into stream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(net gaining stream condition)</a:t>
            </a:r>
          </a:p>
        </p:txBody>
      </p:sp>
    </p:spTree>
    <p:extLst>
      <p:ext uri="{BB962C8B-B14F-4D97-AF65-F5344CB8AC3E}">
        <p14:creationId xmlns:p14="http://schemas.microsoft.com/office/powerpoint/2010/main" val="27613454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8CFA3F-5536-1AC3-9A7D-F8E595FA0C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690E50-4D24-5FDF-F445-3A1B6FC46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030" y="0"/>
            <a:ext cx="711393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F28C93-64D2-CF9F-1B9B-0E70DA0A4EB6}"/>
              </a:ext>
            </a:extLst>
          </p:cNvPr>
          <p:cNvSpPr txBox="1"/>
          <p:nvPr/>
        </p:nvSpPr>
        <p:spPr>
          <a:xfrm>
            <a:off x="9106678" y="559837"/>
            <a:ext cx="1473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Trinity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7AF512-5B0E-8419-245C-5538F3BAF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779" y="1814714"/>
            <a:ext cx="4723809" cy="32285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CBF221-4447-DD9E-993D-08D27DE4D685}"/>
              </a:ext>
            </a:extLst>
          </p:cNvPr>
          <p:cNvSpPr txBox="1"/>
          <p:nvPr/>
        </p:nvSpPr>
        <p:spPr>
          <a:xfrm>
            <a:off x="345515" y="5321836"/>
            <a:ext cx="3496342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Note: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Negative Inflow from Alluvium =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Groundwater flow into stream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(net gaining stream condition)</a:t>
            </a:r>
          </a:p>
        </p:txBody>
      </p:sp>
    </p:spTree>
    <p:extLst>
      <p:ext uri="{BB962C8B-B14F-4D97-AF65-F5344CB8AC3E}">
        <p14:creationId xmlns:p14="http://schemas.microsoft.com/office/powerpoint/2010/main" val="23854757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E2D0AF8-FABD-7766-B4AB-9FDB50B55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457" y="491613"/>
            <a:ext cx="6183634" cy="58747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75AC4DD-9139-E9FA-6B68-232288576007}"/>
              </a:ext>
            </a:extLst>
          </p:cNvPr>
          <p:cNvSpPr txBox="1"/>
          <p:nvPr/>
        </p:nvSpPr>
        <p:spPr>
          <a:xfrm>
            <a:off x="8514619" y="422185"/>
            <a:ext cx="17700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GMA 11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15E447A-2670-D9AA-0701-403D67B77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6303" y="1206168"/>
            <a:ext cx="4666667" cy="31523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08BD7A4-E17F-4B72-73CD-A1E36DF21926}"/>
              </a:ext>
            </a:extLst>
          </p:cNvPr>
          <p:cNvSpPr txBox="1"/>
          <p:nvPr/>
        </p:nvSpPr>
        <p:spPr>
          <a:xfrm>
            <a:off x="8112999" y="5051667"/>
            <a:ext cx="3496342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Note: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Negative Inflow from Alluvium =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Groundwater flow into stream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(net gaining stream condition)</a:t>
            </a:r>
          </a:p>
        </p:txBody>
      </p:sp>
    </p:spTree>
    <p:extLst>
      <p:ext uri="{BB962C8B-B14F-4D97-AF65-F5344CB8AC3E}">
        <p14:creationId xmlns:p14="http://schemas.microsoft.com/office/powerpoint/2010/main" val="1004809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8AF694-36FD-54D5-2FE4-E7385E0EDB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7962E-072A-F472-7B86-470578B45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Sustainable Yield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2B9E7-87B0-54B4-0B70-F86695F9F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Definition: the amount of water that can be pumped from an aquifer over a </a:t>
            </a:r>
            <a:r>
              <a:rPr lang="en-US" b="1" i="1" dirty="0">
                <a:highlight>
                  <a:srgbClr val="FFFF00"/>
                </a:highlight>
              </a:rPr>
              <a:t>specified period </a:t>
            </a:r>
            <a:r>
              <a:rPr lang="en-US" dirty="0"/>
              <a:t>without causing negative or undesirable effects</a:t>
            </a:r>
          </a:p>
          <a:p>
            <a:pPr lvl="1"/>
            <a:r>
              <a:rPr lang="en-US" dirty="0"/>
              <a:t>Undesirable effects can be hydrogeologic, environmental, or economic</a:t>
            </a:r>
          </a:p>
          <a:p>
            <a:r>
              <a:rPr lang="en-US" dirty="0"/>
              <a:t>From a joint planning perspective, task is to quantify, analyze, and balance “predicted” decline with other alternative scenarios (what is an “acceptable” decline?)</a:t>
            </a:r>
          </a:p>
          <a:p>
            <a:r>
              <a:rPr lang="en-US" dirty="0"/>
              <a:t>Simulations presented in Tech Memo 26-02 provide a method to define “undesirable” effects </a:t>
            </a:r>
          </a:p>
          <a:p>
            <a:pPr lvl="1"/>
            <a:r>
              <a:rPr lang="en-US" dirty="0"/>
              <a:t>Dry wells </a:t>
            </a:r>
          </a:p>
          <a:p>
            <a:pPr lvl="1"/>
            <a:r>
              <a:rPr lang="en-US" dirty="0"/>
              <a:t>Surface water impacts of increased pumping)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206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093D5-37EF-41EA-065A-9414CF909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Basin Groundwater Budgets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53159-6424-46DF-9DAB-FE45B5CD6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Pumping varies by basin</a:t>
            </a:r>
          </a:p>
          <a:p>
            <a:pPr lvl="1"/>
            <a:r>
              <a:rPr lang="en-US" dirty="0"/>
              <a:t>Basin pumping as a percentage of GMA 11 pumping (for each scenario)</a:t>
            </a:r>
          </a:p>
          <a:p>
            <a:pPr lvl="2"/>
            <a:r>
              <a:rPr lang="en-US" dirty="0"/>
              <a:t>Sulphur Basin: 4 to 6 percent</a:t>
            </a:r>
          </a:p>
          <a:p>
            <a:pPr lvl="2"/>
            <a:r>
              <a:rPr lang="en-US" dirty="0"/>
              <a:t>Cypress Basin: 12 to 21 percent</a:t>
            </a:r>
          </a:p>
          <a:p>
            <a:pPr lvl="2"/>
            <a:r>
              <a:rPr lang="en-US" dirty="0"/>
              <a:t>Sabine Basin: 22 to 25 percent</a:t>
            </a:r>
          </a:p>
          <a:p>
            <a:pPr lvl="2"/>
            <a:r>
              <a:rPr lang="en-US" dirty="0"/>
              <a:t>Neches Basin: 48 to 55 percent</a:t>
            </a:r>
          </a:p>
          <a:p>
            <a:pPr lvl="2"/>
            <a:r>
              <a:rPr lang="en-US" dirty="0"/>
              <a:t>Trinity Basin: 4 to 7 percent</a:t>
            </a:r>
          </a:p>
          <a:p>
            <a:r>
              <a:rPr lang="en-US" dirty="0"/>
              <a:t>Quantified interbasin flow induced by increased pumping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6361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06B2A-60C4-3C8F-8900-E7F75C0B0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Induced Interbasin 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92FAF-EA13-FC7D-F4ED-266FCB5AA4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Discussed in more detail in Tech Memo 26-02</a:t>
            </a:r>
          </a:p>
          <a:p>
            <a:r>
              <a:rPr lang="en-US" dirty="0"/>
              <a:t>Example: Neches Basin (highest pumping)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7E343D-9BEB-E631-DFD3-428F8C126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9869" y="3169043"/>
            <a:ext cx="6028571" cy="3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123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9D90D-C6D4-A397-92BC-0F6E09503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Decadal Drawdowns - Scenario 26.1</a:t>
            </a:r>
            <a:br>
              <a:rPr lang="en-US" dirty="0"/>
            </a:br>
            <a:r>
              <a:rPr lang="en-US" dirty="0"/>
              <a:t>(Required by HB 2078)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141BE-15AF-0451-9560-FCEF12D474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GMA 11 has historically chosen to articulate DFCs as average drawdown by county and aquifer at end of period</a:t>
            </a:r>
          </a:p>
          <a:p>
            <a:pPr lvl="1"/>
            <a:r>
              <a:rPr lang="en-US" dirty="0"/>
              <a:t>DFC in 2021 used 2080 as the end of the planning period</a:t>
            </a:r>
          </a:p>
          <a:p>
            <a:r>
              <a:rPr lang="en-US" dirty="0"/>
              <a:t>HB 2078 now requires to also include “intermediate” (decadal) values</a:t>
            </a:r>
          </a:p>
          <a:p>
            <a:r>
              <a:rPr lang="en-US" dirty="0"/>
              <a:t>Comparison with current DFCs</a:t>
            </a:r>
          </a:p>
          <a:p>
            <a:pPr lvl="1"/>
            <a:r>
              <a:rPr lang="en-US" dirty="0"/>
              <a:t>Carrizo-Wilcox Aquifer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0712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469082-E55F-4BA5-0F69-69EA2C66C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531" y="1239354"/>
            <a:ext cx="5255149" cy="43792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357E25-9150-8096-CD80-A88C5C599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4844" y="628406"/>
            <a:ext cx="5022015" cy="560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2754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DE9DB0-2C44-8AC1-EE3B-9E8C9B408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857" y="1192696"/>
            <a:ext cx="11538151" cy="432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8137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17C493-7704-F59B-7B81-9174BF19A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0202" y="738887"/>
            <a:ext cx="7574936" cy="5837426"/>
          </a:xfrm>
          <a:prstGeom prst="rect">
            <a:avLst/>
          </a:prstGeom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49314359-56D2-0B68-7EDD-48D8C69F1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62" y="2349483"/>
            <a:ext cx="3410510" cy="2159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69619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436192-EABB-3B46-87F1-465DC68C0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648" y="369918"/>
            <a:ext cx="8587407" cy="58580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A695F2-3D4A-6CB6-9D1F-269C71C539C0}"/>
              </a:ext>
            </a:extLst>
          </p:cNvPr>
          <p:cNvSpPr txBox="1"/>
          <p:nvPr/>
        </p:nvSpPr>
        <p:spPr>
          <a:xfrm>
            <a:off x="176982" y="2944977"/>
            <a:ext cx="30604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Carrizo-Wilcox Aquifer</a:t>
            </a:r>
          </a:p>
          <a:p>
            <a:r>
              <a:rPr lang="en-US" b="1" i="1" dirty="0"/>
              <a:t>Compare 2080 Drawdowns</a:t>
            </a:r>
          </a:p>
        </p:txBody>
      </p:sp>
    </p:spTree>
    <p:extLst>
      <p:ext uri="{BB962C8B-B14F-4D97-AF65-F5344CB8AC3E}">
        <p14:creationId xmlns:p14="http://schemas.microsoft.com/office/powerpoint/2010/main" val="37483561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AE082-8F0E-0B53-349C-48FEDBFC3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Planning and GAM Accuracy</a:t>
            </a:r>
            <a:br>
              <a:rPr lang="en-US" dirty="0"/>
            </a:br>
            <a:r>
              <a:rPr lang="en-US" dirty="0"/>
              <a:t>(Anticipated Comments)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FE9B5-106F-1A41-1794-2FA414DEB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6619"/>
            <a:ext cx="10515600" cy="4536256"/>
          </a:xfrm>
        </p:spPr>
        <p:txBody>
          <a:bodyPr>
            <a:normAutofit/>
          </a:bodyPr>
          <a:lstStyle/>
          <a:p>
            <a:r>
              <a:rPr lang="en-US" dirty="0"/>
              <a:t>“The GAM is inaccurate and cannot be used to make these type of decisions”</a:t>
            </a:r>
          </a:p>
          <a:p>
            <a:pPr lvl="1"/>
            <a:r>
              <a:rPr lang="en-US" dirty="0"/>
              <a:t>All model can be improved</a:t>
            </a:r>
          </a:p>
          <a:p>
            <a:pPr lvl="1"/>
            <a:r>
              <a:rPr lang="en-US" dirty="0"/>
              <a:t>Recommendations will be made to improve current model in explanatory report</a:t>
            </a:r>
          </a:p>
          <a:p>
            <a:pPr lvl="2"/>
            <a:r>
              <a:rPr lang="en-US" dirty="0"/>
              <a:t>TWDB has historically been receptive to updating models in response to GMA comments</a:t>
            </a:r>
          </a:p>
          <a:p>
            <a:pPr lvl="1"/>
            <a:r>
              <a:rPr lang="en-US" dirty="0"/>
              <a:t>Joint planning extends to 2080, but updated every five years</a:t>
            </a:r>
          </a:p>
          <a:p>
            <a:pPr lvl="2"/>
            <a:r>
              <a:rPr lang="en-US" dirty="0"/>
              <a:t>An improved model will better inform 2031 joint planning cycle</a:t>
            </a:r>
          </a:p>
          <a:p>
            <a:pPr lvl="2"/>
            <a:r>
              <a:rPr lang="en-US" dirty="0"/>
              <a:t>Increased public participation will improve defining “unacceptable impacts”</a:t>
            </a:r>
          </a:p>
          <a:p>
            <a:pPr lvl="2"/>
            <a:r>
              <a:rPr lang="en-US" dirty="0"/>
              <a:t>Joint planning is an example of “Adaptive Management” </a:t>
            </a:r>
          </a:p>
          <a:p>
            <a:pPr lvl="3"/>
            <a:r>
              <a:rPr lang="en-US" dirty="0"/>
              <a:t>Incorporates new data and models into decision-making</a:t>
            </a:r>
          </a:p>
        </p:txBody>
      </p:sp>
    </p:spTree>
    <p:extLst>
      <p:ext uri="{BB962C8B-B14F-4D97-AF65-F5344CB8AC3E}">
        <p14:creationId xmlns:p14="http://schemas.microsoft.com/office/powerpoint/2010/main" val="29944576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D417B-D6D7-4C1B-80A5-3B6F2C023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23FF8-185A-747B-23BD-7DDC2B2CD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6926"/>
            <a:ext cx="10515600" cy="511594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GMA 11 decides on proposed DFC</a:t>
            </a:r>
          </a:p>
          <a:p>
            <a:pPr lvl="1"/>
            <a:r>
              <a:rPr lang="en-US" dirty="0"/>
              <a:t>Could choose one of the scenarios presented to advance as basis for proposed DFC:</a:t>
            </a:r>
          </a:p>
          <a:p>
            <a:pPr lvl="2"/>
            <a:r>
              <a:rPr lang="en-US" dirty="0"/>
              <a:t>Baseline</a:t>
            </a:r>
          </a:p>
          <a:p>
            <a:pPr lvl="2"/>
            <a:r>
              <a:rPr lang="en-US" dirty="0"/>
              <a:t>Scenario 33 (basis for 2021 DFC)</a:t>
            </a:r>
          </a:p>
          <a:p>
            <a:pPr lvl="2"/>
            <a:r>
              <a:rPr lang="en-US" dirty="0"/>
              <a:t>Scenario QC1</a:t>
            </a:r>
          </a:p>
          <a:p>
            <a:pPr lvl="2"/>
            <a:r>
              <a:rPr lang="en-US" dirty="0"/>
              <a:t>Scenario 26.1</a:t>
            </a:r>
          </a:p>
          <a:p>
            <a:pPr lvl="1"/>
            <a:r>
              <a:rPr lang="en-US" dirty="0"/>
              <a:t>Could direct me to develop a different scenario (further adjustments to pumping to achieve some objective)</a:t>
            </a:r>
          </a:p>
          <a:p>
            <a:pPr lvl="2"/>
            <a:r>
              <a:rPr lang="en-US" dirty="0"/>
              <a:t>Examples of objectives:</a:t>
            </a:r>
          </a:p>
          <a:p>
            <a:pPr lvl="3"/>
            <a:r>
              <a:rPr lang="en-US" dirty="0"/>
              <a:t>More pumping in a particular county</a:t>
            </a:r>
          </a:p>
          <a:p>
            <a:pPr lvl="3"/>
            <a:r>
              <a:rPr lang="en-US" dirty="0"/>
              <a:t>Relax dry well standard of Scenario 26.1 (10%) resulting in higher pumping</a:t>
            </a:r>
          </a:p>
          <a:p>
            <a:r>
              <a:rPr lang="en-US" dirty="0"/>
              <a:t>If an existing scenario is chosen (e.g. Scenario 26.1):</a:t>
            </a:r>
          </a:p>
          <a:p>
            <a:pPr lvl="1"/>
            <a:r>
              <a:rPr lang="en-US" dirty="0"/>
              <a:t>I will prepare draft Explanatory Report </a:t>
            </a:r>
          </a:p>
          <a:p>
            <a:pPr lvl="2"/>
            <a:r>
              <a:rPr lang="en-US" dirty="0"/>
              <a:t>Draft available before next meeting</a:t>
            </a:r>
          </a:p>
          <a:p>
            <a:pPr lvl="1"/>
            <a:r>
              <a:rPr lang="en-US" dirty="0"/>
              <a:t>GMA 11 would vote on a proposed DFC at next meeting</a:t>
            </a:r>
          </a:p>
        </p:txBody>
      </p:sp>
    </p:spTree>
    <p:extLst>
      <p:ext uri="{BB962C8B-B14F-4D97-AF65-F5344CB8AC3E}">
        <p14:creationId xmlns:p14="http://schemas.microsoft.com/office/powerpoint/2010/main" val="42135630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C0BA3-C484-4B79-2F2D-2DA24254A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183FA-7213-6B5A-A6C3-5E562585F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requested to develop a new scenario</a:t>
            </a:r>
          </a:p>
          <a:p>
            <a:pPr lvl="1"/>
            <a:r>
              <a:rPr lang="en-US" dirty="0"/>
              <a:t>Make requested adjustments</a:t>
            </a:r>
          </a:p>
          <a:p>
            <a:pPr lvl="1"/>
            <a:r>
              <a:rPr lang="en-US" dirty="0"/>
              <a:t>Prepare new draft Tech Memo documenting scenario results</a:t>
            </a:r>
          </a:p>
          <a:p>
            <a:pPr lvl="1"/>
            <a:r>
              <a:rPr lang="en-US" dirty="0"/>
              <a:t>Budget increase = $6,000</a:t>
            </a:r>
          </a:p>
          <a:p>
            <a:pPr lvl="1"/>
            <a:r>
              <a:rPr lang="en-US" dirty="0"/>
              <a:t>Decide whether to meet to approve advancing new scenario to be basis for proposed DFC</a:t>
            </a:r>
          </a:p>
          <a:p>
            <a:pPr lvl="2"/>
            <a:r>
              <a:rPr lang="en-US" dirty="0"/>
              <a:t>Additional meeting would require a budget increase of $1,500</a:t>
            </a:r>
          </a:p>
          <a:p>
            <a:pPr lvl="1"/>
            <a:r>
              <a:rPr lang="en-US" dirty="0"/>
              <a:t>Prepare a draft Explanatory Report</a:t>
            </a:r>
          </a:p>
          <a:p>
            <a:pPr lvl="1"/>
            <a:r>
              <a:rPr lang="en-US" dirty="0"/>
              <a:t>GMA 11 would vote on a proposed DFC prior to May 1, 2026</a:t>
            </a:r>
          </a:p>
        </p:txBody>
      </p:sp>
    </p:spTree>
    <p:extLst>
      <p:ext uri="{BB962C8B-B14F-4D97-AF65-F5344CB8AC3E}">
        <p14:creationId xmlns:p14="http://schemas.microsoft.com/office/powerpoint/2010/main" val="1358810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11490-45DD-70EC-55DB-3B12DBA38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 Natural Committee Meeting (2/10/2026)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4A66A5-6C60-87BA-6190-C67AE03C6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7461"/>
            <a:ext cx="10515600" cy="4129502"/>
          </a:xfrm>
        </p:spPr>
        <p:txBody>
          <a:bodyPr>
            <a:normAutofit/>
          </a:bodyPr>
          <a:lstStyle/>
          <a:p>
            <a:r>
              <a:rPr lang="en-US" dirty="0"/>
              <a:t>Sustainability concepts and definitions are not consistent:</a:t>
            </a:r>
          </a:p>
          <a:p>
            <a:pPr lvl="1"/>
            <a:r>
              <a:rPr lang="en-US" dirty="0"/>
              <a:t>What is the maximum amount of groundwater can be produced annually in perpetuity?</a:t>
            </a:r>
          </a:p>
          <a:p>
            <a:pPr lvl="2"/>
            <a:r>
              <a:rPr lang="en-US" dirty="0"/>
              <a:t>MAG should be a cap</a:t>
            </a:r>
          </a:p>
          <a:p>
            <a:pPr lvl="1"/>
            <a:r>
              <a:rPr lang="en-US" dirty="0"/>
              <a:t>TERS should be replaced with “maximum sustainable production”</a:t>
            </a:r>
          </a:p>
          <a:p>
            <a:pPr lvl="1"/>
            <a:r>
              <a:rPr lang="en-US" dirty="0"/>
              <a:t>95% of current DFCs are “unsustainable” </a:t>
            </a:r>
          </a:p>
          <a:p>
            <a:pPr lvl="2"/>
            <a:r>
              <a:rPr lang="en-US" dirty="0"/>
              <a:t>Exaggeration based on different standard and definition</a:t>
            </a:r>
          </a:p>
        </p:txBody>
      </p:sp>
    </p:spTree>
    <p:extLst>
      <p:ext uri="{BB962C8B-B14F-4D97-AF65-F5344CB8AC3E}">
        <p14:creationId xmlns:p14="http://schemas.microsoft.com/office/powerpoint/2010/main" val="30843384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062228-DFB2-B238-8BAE-A41152856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344" y="1134275"/>
            <a:ext cx="8451312" cy="563166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307CC73-0502-0235-008B-42B3BD6A6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3740"/>
          </a:xfrm>
        </p:spPr>
        <p:txBody>
          <a:bodyPr>
            <a:normAutofit/>
          </a:bodyPr>
          <a:lstStyle/>
          <a:p>
            <a:r>
              <a:rPr lang="en-US" sz="3200" dirty="0"/>
              <a:t>Budget and Invoicing Update</a:t>
            </a:r>
          </a:p>
        </p:txBody>
      </p:sp>
    </p:spTree>
    <p:extLst>
      <p:ext uri="{BB962C8B-B14F-4D97-AF65-F5344CB8AC3E}">
        <p14:creationId xmlns:p14="http://schemas.microsoft.com/office/powerpoint/2010/main" val="136738606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1331B4-F845-9F59-5936-F4EBCB397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2FA434-6836-2C8F-2DC9-654FB8E237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94005" y="2520176"/>
            <a:ext cx="5002463" cy="41738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7C6A99-5E0B-0E62-7C7B-4C2708133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717"/>
            <a:ext cx="9144000" cy="2113459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Resolution to Submit Minor Update of GAM to TWDB</a:t>
            </a:r>
            <a:br>
              <a:rPr lang="en-US" sz="5400" dirty="0"/>
            </a:br>
            <a:r>
              <a:rPr lang="en-US" sz="5400" dirty="0"/>
              <a:t>(Agenda Item 7)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D2B3A3-8643-D348-427B-107446E42D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5971" y="4485019"/>
            <a:ext cx="6155473" cy="1492033"/>
          </a:xfrm>
        </p:spPr>
        <p:txBody>
          <a:bodyPr>
            <a:noAutofit/>
          </a:bodyPr>
          <a:lstStyle/>
          <a:p>
            <a:r>
              <a:rPr lang="en-US" sz="2800" dirty="0"/>
              <a:t>William R. Hutchison, Ph.D., P.E., P.G.</a:t>
            </a:r>
          </a:p>
          <a:p>
            <a:r>
              <a:rPr lang="en-US" sz="2800" dirty="0"/>
              <a:t>GMA 11 Meeting</a:t>
            </a:r>
          </a:p>
          <a:p>
            <a:r>
              <a:rPr lang="en-US" sz="2800" dirty="0"/>
              <a:t>March 10, 2026</a:t>
            </a:r>
          </a:p>
        </p:txBody>
      </p:sp>
    </p:spTree>
    <p:extLst>
      <p:ext uri="{BB962C8B-B14F-4D97-AF65-F5344CB8AC3E}">
        <p14:creationId xmlns:p14="http://schemas.microsoft.com/office/powerpoint/2010/main" val="1331782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F0FCF-1724-5339-EDB7-D4B735419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Yield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D71E0-7213-22E7-4241-66C8A5351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Specific yield values in model needed to be modified</a:t>
            </a:r>
          </a:p>
          <a:p>
            <a:r>
              <a:rPr lang="en-US" dirty="0"/>
              <a:t>Issue was known in 2021 and 2022</a:t>
            </a:r>
          </a:p>
          <a:p>
            <a:pPr lvl="1"/>
            <a:r>
              <a:rPr lang="en-US" dirty="0"/>
              <a:t>Analyses completed at the time (for the GMA 13 GAM update) demonstrated that these updates would not significantly affect results</a:t>
            </a:r>
          </a:p>
          <a:p>
            <a:r>
              <a:rPr lang="en-US" dirty="0"/>
              <a:t>Issue was discussed during a meeting with TWDB and TRA on December 15, 2025</a:t>
            </a:r>
          </a:p>
          <a:p>
            <a:r>
              <a:rPr lang="en-US" dirty="0"/>
              <a:t>Documentation in Technical Memorandum 26-01</a:t>
            </a:r>
          </a:p>
          <a:p>
            <a:r>
              <a:rPr lang="en-US" dirty="0"/>
              <a:t>In summary:</a:t>
            </a:r>
          </a:p>
          <a:p>
            <a:pPr lvl="1"/>
            <a:r>
              <a:rPr lang="en-US" dirty="0"/>
              <a:t>Alluvium = 0.1 (updated)</a:t>
            </a:r>
          </a:p>
          <a:p>
            <a:pPr lvl="1"/>
            <a:r>
              <a:rPr lang="en-US" dirty="0"/>
              <a:t>Bedrock Aquifers = 7.14 E-04 (unchanged)</a:t>
            </a:r>
          </a:p>
          <a:p>
            <a:r>
              <a:rPr lang="en-US" dirty="0"/>
              <a:t>No significant change in calibration statistics</a:t>
            </a:r>
          </a:p>
          <a:p>
            <a:r>
              <a:rPr lang="en-US" dirty="0"/>
              <a:t>Summary comparison of dry well analysis presented at GMA 11 meeting of October 14, 2025</a:t>
            </a:r>
          </a:p>
        </p:txBody>
      </p:sp>
    </p:spTree>
    <p:extLst>
      <p:ext uri="{BB962C8B-B14F-4D97-AF65-F5344CB8AC3E}">
        <p14:creationId xmlns:p14="http://schemas.microsoft.com/office/powerpoint/2010/main" val="19961082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6AA4C6-0908-380F-033E-26197D81C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33" y="1202502"/>
            <a:ext cx="11007133" cy="445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9076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8289AC-16DC-D6EC-F541-AC8B3FF068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AA81B3-1C4A-E0EF-4D7D-D279D535C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33" y="1202502"/>
            <a:ext cx="11007133" cy="445299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BAA1E79-9B69-FA09-13E2-CC4F9AF64F18}"/>
              </a:ext>
            </a:extLst>
          </p:cNvPr>
          <p:cNvSpPr/>
          <p:nvPr/>
        </p:nvSpPr>
        <p:spPr>
          <a:xfrm>
            <a:off x="685800" y="4752976"/>
            <a:ext cx="10839450" cy="2682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551734-34AB-D3F6-3F52-6E396057A774}"/>
              </a:ext>
            </a:extLst>
          </p:cNvPr>
          <p:cNvSpPr txBox="1"/>
          <p:nvPr/>
        </p:nvSpPr>
        <p:spPr>
          <a:xfrm>
            <a:off x="3450278" y="5781675"/>
            <a:ext cx="53104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TWDB Standard &lt; 0.10</a:t>
            </a:r>
          </a:p>
        </p:txBody>
      </p:sp>
    </p:spTree>
    <p:extLst>
      <p:ext uri="{BB962C8B-B14F-4D97-AF65-F5344CB8AC3E}">
        <p14:creationId xmlns:p14="http://schemas.microsoft.com/office/powerpoint/2010/main" val="277527083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3B3FCF-DC37-AEF7-0D04-9A9AB27DD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553" y="1690688"/>
            <a:ext cx="9432894" cy="486553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691EDE7-8E9B-E45F-0955-CF24FB854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Comparison of Dry Well Analysis with Updated Specific Yield Values in GAM</a:t>
            </a:r>
          </a:p>
        </p:txBody>
      </p:sp>
    </p:spTree>
    <p:extLst>
      <p:ext uri="{BB962C8B-B14F-4D97-AF65-F5344CB8AC3E}">
        <p14:creationId xmlns:p14="http://schemas.microsoft.com/office/powerpoint/2010/main" val="3587612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E7C2C4B-503E-29FD-860D-AD5A949B2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50" y="1461566"/>
            <a:ext cx="5395257" cy="342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1025DA5B-DFA3-B98F-7403-918D8190A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295" y="1461566"/>
            <a:ext cx="5395258" cy="34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18D4BD-5BA0-D0DD-D018-72A1140F5447}"/>
              </a:ext>
            </a:extLst>
          </p:cNvPr>
          <p:cNvSpPr txBox="1"/>
          <p:nvPr/>
        </p:nvSpPr>
        <p:spPr>
          <a:xfrm>
            <a:off x="109399" y="6310386"/>
            <a:ext cx="4628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/>
              <a:t>Hutchison (2006) modified from Alley and others (1999)</a:t>
            </a:r>
          </a:p>
        </p:txBody>
      </p:sp>
    </p:spTree>
    <p:extLst>
      <p:ext uri="{BB962C8B-B14F-4D97-AF65-F5344CB8AC3E}">
        <p14:creationId xmlns:p14="http://schemas.microsoft.com/office/powerpoint/2010/main" val="31472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539F4CFE-8795-6BA6-3025-841326DBB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64" y="1578079"/>
            <a:ext cx="5327377" cy="337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20800285-15BB-7339-3A52-C1D23B923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669" y="1578079"/>
            <a:ext cx="5123567" cy="3265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548B13-6BD0-B2AD-DA41-8F5130BD764E}"/>
              </a:ext>
            </a:extLst>
          </p:cNvPr>
          <p:cNvSpPr txBox="1"/>
          <p:nvPr/>
        </p:nvSpPr>
        <p:spPr>
          <a:xfrm>
            <a:off x="109399" y="6310386"/>
            <a:ext cx="4628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/>
              <a:t>Hutchison (2006) modified from Alley and others (1999)</a:t>
            </a:r>
          </a:p>
        </p:txBody>
      </p:sp>
    </p:spTree>
    <p:extLst>
      <p:ext uri="{BB962C8B-B14F-4D97-AF65-F5344CB8AC3E}">
        <p14:creationId xmlns:p14="http://schemas.microsoft.com/office/powerpoint/2010/main" val="2919366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7552ED-0672-29F5-5A87-4AC69945D9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2B0BA12-B385-0DBD-A785-11534839B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64" y="1578079"/>
            <a:ext cx="5327377" cy="337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7F002F3B-4516-40F1-01EB-7DD895890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669" y="1578079"/>
            <a:ext cx="5123567" cy="3265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8299E01-6177-D736-396C-0C68881C6EE4}"/>
              </a:ext>
            </a:extLst>
          </p:cNvPr>
          <p:cNvSpPr txBox="1"/>
          <p:nvPr/>
        </p:nvSpPr>
        <p:spPr>
          <a:xfrm>
            <a:off x="109399" y="6310386"/>
            <a:ext cx="4628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/>
              <a:t>Hutchison (2006) modified from Alley and others (1999)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6F9DFD-CBE1-BBF9-C139-3362E5B0F9D4}"/>
              </a:ext>
            </a:extLst>
          </p:cNvPr>
          <p:cNvSpPr txBox="1"/>
          <p:nvPr/>
        </p:nvSpPr>
        <p:spPr>
          <a:xfrm>
            <a:off x="580103" y="5279921"/>
            <a:ext cx="5436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Time to reach equilibrium = ????</a:t>
            </a:r>
          </a:p>
        </p:txBody>
      </p:sp>
    </p:spTree>
    <p:extLst>
      <p:ext uri="{BB962C8B-B14F-4D97-AF65-F5344CB8AC3E}">
        <p14:creationId xmlns:p14="http://schemas.microsoft.com/office/powerpoint/2010/main" val="2169179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999B1-58A6-F64F-6973-245880E38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GMA 11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A847D-1056-1B6D-C173-21D45EF5D5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Current DFC is a “maximum sustainable production”</a:t>
            </a:r>
          </a:p>
          <a:p>
            <a:pPr lvl="1"/>
            <a:r>
              <a:rPr lang="en-US" dirty="0"/>
              <a:t>Resulted in dry wells and surface impacts that are “unacceptable”</a:t>
            </a:r>
          </a:p>
          <a:p>
            <a:r>
              <a:rPr lang="en-US" dirty="0"/>
              <a:t>Two specific metrics to evaluate “sustainability” or “sustainable yield” (discussed at GMA 11 meeting in October 2025):</a:t>
            </a:r>
          </a:p>
          <a:p>
            <a:pPr lvl="1"/>
            <a:r>
              <a:rPr lang="en-US" dirty="0"/>
              <a:t>Impacts to streamflow</a:t>
            </a:r>
          </a:p>
          <a:p>
            <a:pPr lvl="1"/>
            <a:r>
              <a:rPr lang="en-US" dirty="0"/>
              <a:t>Quantifying number of “dry wells”</a:t>
            </a:r>
          </a:p>
          <a:p>
            <a:r>
              <a:rPr lang="en-US" dirty="0"/>
              <a:t>Simulations completed in response to October 2025 meeting were designed to focus on reducing “undesirable impacts”</a:t>
            </a:r>
          </a:p>
          <a:p>
            <a:r>
              <a:rPr lang="en-US" dirty="0"/>
              <a:t>GMA 11 has focused on adopted a DFC that recognizes aquifer limits</a:t>
            </a:r>
          </a:p>
          <a:p>
            <a:pPr lvl="1"/>
            <a:r>
              <a:rPr lang="en-US" dirty="0"/>
              <a:t>Tech Memo 26-02 analyzes reductions in “maximum sustainable pumping” to address “unacceptable impacts”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522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9005</TotalTime>
  <Words>1701</Words>
  <Application>Microsoft Office PowerPoint</Application>
  <PresentationFormat>Widescreen</PresentationFormat>
  <Paragraphs>236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9" baseType="lpstr">
      <vt:lpstr>Aptos</vt:lpstr>
      <vt:lpstr>Aptos Display</vt:lpstr>
      <vt:lpstr>Arial</vt:lpstr>
      <vt:lpstr>Office Theme</vt:lpstr>
      <vt:lpstr>GMA 11 Joint Planning Updated Pumping Scenarios (Agenda Item 3)</vt:lpstr>
      <vt:lpstr>Topics</vt:lpstr>
      <vt:lpstr>Sustainable Yield</vt:lpstr>
      <vt:lpstr>Sustainable Yield</vt:lpstr>
      <vt:lpstr>House Natural Committee Meeting (2/10/2026)</vt:lpstr>
      <vt:lpstr>PowerPoint Presentation</vt:lpstr>
      <vt:lpstr>PowerPoint Presentation</vt:lpstr>
      <vt:lpstr>PowerPoint Presentation</vt:lpstr>
      <vt:lpstr>GMA 11 Application</vt:lpstr>
      <vt:lpstr>Well Locations  in GMA 11</vt:lpstr>
      <vt:lpstr>GMA 11 Meeting of October 14, 2025</vt:lpstr>
      <vt:lpstr>PowerPoint Presentation</vt:lpstr>
      <vt:lpstr>Updated Pumping Scenarios</vt:lpstr>
      <vt:lpstr>Summary of CW and  QC Scenarios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of CW and QC Scenarios</vt:lpstr>
      <vt:lpstr>Scenario 26.1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Scenario 26.1 Results – Dry Well Analysis</vt:lpstr>
      <vt:lpstr>PowerPoint Presentation</vt:lpstr>
      <vt:lpstr>Scenario 26.1 - Surface Water Impacts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Basin Groundwater Budgets</vt:lpstr>
      <vt:lpstr>Induced Interbasin Flow</vt:lpstr>
      <vt:lpstr>Decadal Drawdowns - Scenario 26.1 (Required by HB 2078)</vt:lpstr>
      <vt:lpstr>PowerPoint Presentation</vt:lpstr>
      <vt:lpstr>PowerPoint Presentation</vt:lpstr>
      <vt:lpstr>PowerPoint Presentation</vt:lpstr>
      <vt:lpstr>PowerPoint Presentation</vt:lpstr>
      <vt:lpstr>Joint Planning and GAM Accuracy (Anticipated Comments)</vt:lpstr>
      <vt:lpstr>Next Steps (1)</vt:lpstr>
      <vt:lpstr>Next Steps (2)</vt:lpstr>
      <vt:lpstr>Budget and Invoicing Update</vt:lpstr>
      <vt:lpstr>Resolution to Submit Minor Update of GAM to TWDB (Agenda Item 7)</vt:lpstr>
      <vt:lpstr>Specific Yield Issues</vt:lpstr>
      <vt:lpstr>PowerPoint Presentation</vt:lpstr>
      <vt:lpstr>PowerPoint Presentation</vt:lpstr>
      <vt:lpstr>Comparison of Dry Well Analysis with Updated Specific Yield Values in GAM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Bill Hutchison</dc:creator>
  <cp:lastModifiedBy>Bill Hutchison</cp:lastModifiedBy>
  <cp:revision>85</cp:revision>
  <dcterms:created xsi:type="dcterms:W3CDTF">2025-10-03T14:01:13Z</dcterms:created>
  <dcterms:modified xsi:type="dcterms:W3CDTF">2026-03-02T15:22:13Z</dcterms:modified>
</cp:coreProperties>
</file>