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58" r:id="rId3"/>
    <p:sldId id="312" r:id="rId4"/>
    <p:sldId id="362" r:id="rId5"/>
    <p:sldId id="257" r:id="rId6"/>
    <p:sldId id="258" r:id="rId7"/>
    <p:sldId id="324" r:id="rId8"/>
    <p:sldId id="323" r:id="rId9"/>
    <p:sldId id="322" r:id="rId10"/>
    <p:sldId id="296" r:id="rId11"/>
    <p:sldId id="306" r:id="rId12"/>
    <p:sldId id="307" r:id="rId13"/>
    <p:sldId id="294" r:id="rId14"/>
    <p:sldId id="325" r:id="rId15"/>
    <p:sldId id="308" r:id="rId16"/>
    <p:sldId id="275" r:id="rId17"/>
    <p:sldId id="311" r:id="rId18"/>
    <p:sldId id="432" r:id="rId19"/>
    <p:sldId id="259" r:id="rId20"/>
    <p:sldId id="260" r:id="rId21"/>
    <p:sldId id="261" r:id="rId22"/>
    <p:sldId id="272" r:id="rId23"/>
    <p:sldId id="271" r:id="rId24"/>
    <p:sldId id="280" r:id="rId25"/>
    <p:sldId id="281" r:id="rId26"/>
    <p:sldId id="291" r:id="rId27"/>
    <p:sldId id="318" r:id="rId28"/>
    <p:sldId id="282" r:id="rId29"/>
    <p:sldId id="283" r:id="rId30"/>
    <p:sldId id="284" r:id="rId31"/>
    <p:sldId id="285" r:id="rId32"/>
    <p:sldId id="287" r:id="rId33"/>
    <p:sldId id="288" r:id="rId34"/>
    <p:sldId id="289" r:id="rId35"/>
    <p:sldId id="290" r:id="rId36"/>
    <p:sldId id="326" r:id="rId37"/>
    <p:sldId id="292" r:id="rId38"/>
    <p:sldId id="357" r:id="rId39"/>
    <p:sldId id="360" r:id="rId40"/>
    <p:sldId id="435" r:id="rId41"/>
    <p:sldId id="365" r:id="rId42"/>
    <p:sldId id="293" r:id="rId43"/>
    <p:sldId id="298" r:id="rId44"/>
    <p:sldId id="299" r:id="rId45"/>
    <p:sldId id="300" r:id="rId46"/>
    <p:sldId id="327" r:id="rId47"/>
    <p:sldId id="328" r:id="rId48"/>
    <p:sldId id="329" r:id="rId49"/>
    <p:sldId id="368" r:id="rId50"/>
    <p:sldId id="369" r:id="rId51"/>
    <p:sldId id="330" r:id="rId52"/>
    <p:sldId id="332" r:id="rId53"/>
    <p:sldId id="333" r:id="rId54"/>
    <p:sldId id="334" r:id="rId55"/>
    <p:sldId id="320" r:id="rId56"/>
    <p:sldId id="337" r:id="rId57"/>
    <p:sldId id="301" r:id="rId58"/>
    <p:sldId id="302" r:id="rId59"/>
    <p:sldId id="304" r:id="rId60"/>
    <p:sldId id="303" r:id="rId61"/>
    <p:sldId id="319" r:id="rId62"/>
    <p:sldId id="305" r:id="rId63"/>
    <p:sldId id="313" r:id="rId64"/>
    <p:sldId id="314" r:id="rId65"/>
    <p:sldId id="315" r:id="rId66"/>
    <p:sldId id="316" r:id="rId67"/>
    <p:sldId id="317" r:id="rId68"/>
    <p:sldId id="361" r:id="rId69"/>
    <p:sldId id="338" r:id="rId70"/>
    <p:sldId id="339" r:id="rId71"/>
    <p:sldId id="342" r:id="rId72"/>
    <p:sldId id="340" r:id="rId73"/>
    <p:sldId id="433" r:id="rId74"/>
    <p:sldId id="343" r:id="rId75"/>
    <p:sldId id="344" r:id="rId76"/>
    <p:sldId id="345" r:id="rId77"/>
    <p:sldId id="346" r:id="rId78"/>
    <p:sldId id="347" r:id="rId79"/>
    <p:sldId id="348" r:id="rId80"/>
    <p:sldId id="349" r:id="rId81"/>
    <p:sldId id="350" r:id="rId82"/>
    <p:sldId id="352" r:id="rId83"/>
    <p:sldId id="351" r:id="rId84"/>
    <p:sldId id="353" r:id="rId85"/>
    <p:sldId id="354" r:id="rId86"/>
    <p:sldId id="355" r:id="rId87"/>
    <p:sldId id="426" r:id="rId88"/>
    <p:sldId id="427" r:id="rId89"/>
    <p:sldId id="428" r:id="rId90"/>
    <p:sldId id="434" r:id="rId91"/>
    <p:sldId id="430" r:id="rId92"/>
    <p:sldId id="336" r:id="rId93"/>
    <p:sldId id="364" r:id="rId94"/>
    <p:sldId id="356" r:id="rId95"/>
    <p:sldId id="367" r:id="rId96"/>
    <p:sldId id="363" r:id="rId97"/>
    <p:sldId id="431" r:id="rId98"/>
    <p:sldId id="425" r:id="rId99"/>
    <p:sldId id="366" r:id="rId10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86" d="100"/>
          <a:sy n="86" d="100"/>
        </p:scale>
        <p:origin x="906" y="300"/>
      </p:cViewPr>
      <p:guideLst/>
    </p:cSldViewPr>
  </p:slideViewPr>
  <p:notesTextViewPr>
    <p:cViewPr>
      <p:scale>
        <a:sx n="1" d="1"/>
        <a:sy n="1" d="1"/>
      </p:scale>
      <p:origin x="0" y="0"/>
    </p:cViewPr>
  </p:notesTextViewPr>
  <p:sorterViewPr>
    <p:cViewPr>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D35BF-CBE7-73DE-45FF-A8CFD043BCF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17E8ED7-9144-2D00-2042-19638EA241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E6B7980-DDB6-3DAB-80DA-790514F866C2}"/>
              </a:ext>
            </a:extLst>
          </p:cNvPr>
          <p:cNvSpPr>
            <a:spLocks noGrp="1"/>
          </p:cNvSpPr>
          <p:nvPr>
            <p:ph type="dt" sz="half" idx="10"/>
          </p:nvPr>
        </p:nvSpPr>
        <p:spPr/>
        <p:txBody>
          <a:bodyPr/>
          <a:lstStyle/>
          <a:p>
            <a:fld id="{B99E674A-32F2-4CE9-AA8E-96566E0E5FEB}" type="datetimeFigureOut">
              <a:rPr lang="en-US" smtClean="0"/>
              <a:t>10/12/2025</a:t>
            </a:fld>
            <a:endParaRPr lang="en-US"/>
          </a:p>
        </p:txBody>
      </p:sp>
      <p:sp>
        <p:nvSpPr>
          <p:cNvPr id="5" name="Footer Placeholder 4">
            <a:extLst>
              <a:ext uri="{FF2B5EF4-FFF2-40B4-BE49-F238E27FC236}">
                <a16:creationId xmlns:a16="http://schemas.microsoft.com/office/drawing/2014/main" id="{8C5A5D5D-2ECA-B909-D21A-6196B5A1F4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B0108A-B488-174B-A65C-88C3770A0F06}"/>
              </a:ext>
            </a:extLst>
          </p:cNvPr>
          <p:cNvSpPr>
            <a:spLocks noGrp="1"/>
          </p:cNvSpPr>
          <p:nvPr>
            <p:ph type="sldNum" sz="quarter" idx="12"/>
          </p:nvPr>
        </p:nvSpPr>
        <p:spPr/>
        <p:txBody>
          <a:bodyPr/>
          <a:lstStyle/>
          <a:p>
            <a:fld id="{8FC6080A-299D-4966-A7F9-1DD3CC8D05D0}" type="slidenum">
              <a:rPr lang="en-US" smtClean="0"/>
              <a:t>‹#›</a:t>
            </a:fld>
            <a:endParaRPr lang="en-US"/>
          </a:p>
        </p:txBody>
      </p:sp>
    </p:spTree>
    <p:extLst>
      <p:ext uri="{BB962C8B-B14F-4D97-AF65-F5344CB8AC3E}">
        <p14:creationId xmlns:p14="http://schemas.microsoft.com/office/powerpoint/2010/main" val="3371477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09F2B-1D6D-0BA3-AF2F-9314A79CB66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21DA239-3FAB-97F3-1266-488A5A6DBB2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F270B4-0288-A72B-37B4-2FDC05BF5E90}"/>
              </a:ext>
            </a:extLst>
          </p:cNvPr>
          <p:cNvSpPr>
            <a:spLocks noGrp="1"/>
          </p:cNvSpPr>
          <p:nvPr>
            <p:ph type="dt" sz="half" idx="10"/>
          </p:nvPr>
        </p:nvSpPr>
        <p:spPr/>
        <p:txBody>
          <a:bodyPr/>
          <a:lstStyle/>
          <a:p>
            <a:fld id="{B99E674A-32F2-4CE9-AA8E-96566E0E5FEB}" type="datetimeFigureOut">
              <a:rPr lang="en-US" smtClean="0"/>
              <a:t>10/12/2025</a:t>
            </a:fld>
            <a:endParaRPr lang="en-US"/>
          </a:p>
        </p:txBody>
      </p:sp>
      <p:sp>
        <p:nvSpPr>
          <p:cNvPr id="5" name="Footer Placeholder 4">
            <a:extLst>
              <a:ext uri="{FF2B5EF4-FFF2-40B4-BE49-F238E27FC236}">
                <a16:creationId xmlns:a16="http://schemas.microsoft.com/office/drawing/2014/main" id="{6A15ECE0-7B0A-4578-EEF0-7D257267C2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1DFB71-1F31-59C6-24D6-8C4AE36080DF}"/>
              </a:ext>
            </a:extLst>
          </p:cNvPr>
          <p:cNvSpPr>
            <a:spLocks noGrp="1"/>
          </p:cNvSpPr>
          <p:nvPr>
            <p:ph type="sldNum" sz="quarter" idx="12"/>
          </p:nvPr>
        </p:nvSpPr>
        <p:spPr/>
        <p:txBody>
          <a:bodyPr/>
          <a:lstStyle/>
          <a:p>
            <a:fld id="{8FC6080A-299D-4966-A7F9-1DD3CC8D05D0}" type="slidenum">
              <a:rPr lang="en-US" smtClean="0"/>
              <a:t>‹#›</a:t>
            </a:fld>
            <a:endParaRPr lang="en-US"/>
          </a:p>
        </p:txBody>
      </p:sp>
    </p:spTree>
    <p:extLst>
      <p:ext uri="{BB962C8B-B14F-4D97-AF65-F5344CB8AC3E}">
        <p14:creationId xmlns:p14="http://schemas.microsoft.com/office/powerpoint/2010/main" val="2025743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6FBFB6-0BE8-A884-B010-94E30171A56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B424462-6A52-61D4-A139-784A48BAA38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B62D67-5C9D-D22D-0E0B-3922301D47B4}"/>
              </a:ext>
            </a:extLst>
          </p:cNvPr>
          <p:cNvSpPr>
            <a:spLocks noGrp="1"/>
          </p:cNvSpPr>
          <p:nvPr>
            <p:ph type="dt" sz="half" idx="10"/>
          </p:nvPr>
        </p:nvSpPr>
        <p:spPr/>
        <p:txBody>
          <a:bodyPr/>
          <a:lstStyle/>
          <a:p>
            <a:fld id="{B99E674A-32F2-4CE9-AA8E-96566E0E5FEB}" type="datetimeFigureOut">
              <a:rPr lang="en-US" smtClean="0"/>
              <a:t>10/12/2025</a:t>
            </a:fld>
            <a:endParaRPr lang="en-US"/>
          </a:p>
        </p:txBody>
      </p:sp>
      <p:sp>
        <p:nvSpPr>
          <p:cNvPr id="5" name="Footer Placeholder 4">
            <a:extLst>
              <a:ext uri="{FF2B5EF4-FFF2-40B4-BE49-F238E27FC236}">
                <a16:creationId xmlns:a16="http://schemas.microsoft.com/office/drawing/2014/main" id="{37E664D2-0BDA-9E7C-E987-64805D25E2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02E2A2-5B66-9112-B14C-5A8EF22B93F9}"/>
              </a:ext>
            </a:extLst>
          </p:cNvPr>
          <p:cNvSpPr>
            <a:spLocks noGrp="1"/>
          </p:cNvSpPr>
          <p:nvPr>
            <p:ph type="sldNum" sz="quarter" idx="12"/>
          </p:nvPr>
        </p:nvSpPr>
        <p:spPr/>
        <p:txBody>
          <a:bodyPr/>
          <a:lstStyle/>
          <a:p>
            <a:fld id="{8FC6080A-299D-4966-A7F9-1DD3CC8D05D0}" type="slidenum">
              <a:rPr lang="en-US" smtClean="0"/>
              <a:t>‹#›</a:t>
            </a:fld>
            <a:endParaRPr lang="en-US"/>
          </a:p>
        </p:txBody>
      </p:sp>
    </p:spTree>
    <p:extLst>
      <p:ext uri="{BB962C8B-B14F-4D97-AF65-F5344CB8AC3E}">
        <p14:creationId xmlns:p14="http://schemas.microsoft.com/office/powerpoint/2010/main" val="2785726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90297-B0A5-BC93-BEBD-904FC74E30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F0C19F-65F1-563D-D9D2-750FA401281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BE5A38-A5DA-4560-BF4A-8B43E055AB79}"/>
              </a:ext>
            </a:extLst>
          </p:cNvPr>
          <p:cNvSpPr>
            <a:spLocks noGrp="1"/>
          </p:cNvSpPr>
          <p:nvPr>
            <p:ph type="dt" sz="half" idx="10"/>
          </p:nvPr>
        </p:nvSpPr>
        <p:spPr/>
        <p:txBody>
          <a:bodyPr/>
          <a:lstStyle/>
          <a:p>
            <a:fld id="{B99E674A-32F2-4CE9-AA8E-96566E0E5FEB}" type="datetimeFigureOut">
              <a:rPr lang="en-US" smtClean="0"/>
              <a:t>10/12/2025</a:t>
            </a:fld>
            <a:endParaRPr lang="en-US"/>
          </a:p>
        </p:txBody>
      </p:sp>
      <p:sp>
        <p:nvSpPr>
          <p:cNvPr id="5" name="Footer Placeholder 4">
            <a:extLst>
              <a:ext uri="{FF2B5EF4-FFF2-40B4-BE49-F238E27FC236}">
                <a16:creationId xmlns:a16="http://schemas.microsoft.com/office/drawing/2014/main" id="{0777F346-86B8-5D8C-C20C-D70753EF85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06CD34-F047-45BF-BC83-F4E546FA6041}"/>
              </a:ext>
            </a:extLst>
          </p:cNvPr>
          <p:cNvSpPr>
            <a:spLocks noGrp="1"/>
          </p:cNvSpPr>
          <p:nvPr>
            <p:ph type="sldNum" sz="quarter" idx="12"/>
          </p:nvPr>
        </p:nvSpPr>
        <p:spPr/>
        <p:txBody>
          <a:bodyPr/>
          <a:lstStyle/>
          <a:p>
            <a:fld id="{8FC6080A-299D-4966-A7F9-1DD3CC8D05D0}" type="slidenum">
              <a:rPr lang="en-US" smtClean="0"/>
              <a:t>‹#›</a:t>
            </a:fld>
            <a:endParaRPr lang="en-US"/>
          </a:p>
        </p:txBody>
      </p:sp>
    </p:spTree>
    <p:extLst>
      <p:ext uri="{BB962C8B-B14F-4D97-AF65-F5344CB8AC3E}">
        <p14:creationId xmlns:p14="http://schemas.microsoft.com/office/powerpoint/2010/main" val="2472293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1246B-3D08-255D-8309-80B7C2D0583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8FEB41-C9B2-F019-CE08-1502C9C2309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BA1447C-056D-E2DE-2414-E63F693319D1}"/>
              </a:ext>
            </a:extLst>
          </p:cNvPr>
          <p:cNvSpPr>
            <a:spLocks noGrp="1"/>
          </p:cNvSpPr>
          <p:nvPr>
            <p:ph type="dt" sz="half" idx="10"/>
          </p:nvPr>
        </p:nvSpPr>
        <p:spPr/>
        <p:txBody>
          <a:bodyPr/>
          <a:lstStyle/>
          <a:p>
            <a:fld id="{B99E674A-32F2-4CE9-AA8E-96566E0E5FEB}" type="datetimeFigureOut">
              <a:rPr lang="en-US" smtClean="0"/>
              <a:t>10/12/2025</a:t>
            </a:fld>
            <a:endParaRPr lang="en-US"/>
          </a:p>
        </p:txBody>
      </p:sp>
      <p:sp>
        <p:nvSpPr>
          <p:cNvPr id="5" name="Footer Placeholder 4">
            <a:extLst>
              <a:ext uri="{FF2B5EF4-FFF2-40B4-BE49-F238E27FC236}">
                <a16:creationId xmlns:a16="http://schemas.microsoft.com/office/drawing/2014/main" id="{87E0AD73-DC2E-8289-ED37-C829FA2598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90329C-40F7-70BB-CC88-C7C30AF211D3}"/>
              </a:ext>
            </a:extLst>
          </p:cNvPr>
          <p:cNvSpPr>
            <a:spLocks noGrp="1"/>
          </p:cNvSpPr>
          <p:nvPr>
            <p:ph type="sldNum" sz="quarter" idx="12"/>
          </p:nvPr>
        </p:nvSpPr>
        <p:spPr/>
        <p:txBody>
          <a:bodyPr/>
          <a:lstStyle/>
          <a:p>
            <a:fld id="{8FC6080A-299D-4966-A7F9-1DD3CC8D05D0}" type="slidenum">
              <a:rPr lang="en-US" smtClean="0"/>
              <a:t>‹#›</a:t>
            </a:fld>
            <a:endParaRPr lang="en-US"/>
          </a:p>
        </p:txBody>
      </p:sp>
    </p:spTree>
    <p:extLst>
      <p:ext uri="{BB962C8B-B14F-4D97-AF65-F5344CB8AC3E}">
        <p14:creationId xmlns:p14="http://schemas.microsoft.com/office/powerpoint/2010/main" val="2963984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3935E-2484-07DC-6027-B1A332BBBB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4623CF-37CE-C44F-9A93-4B9A6B3CDA3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698B2C2-054D-932D-C5CF-5C0315CB600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7048E43-62C1-BDD9-1705-7106BAB9250D}"/>
              </a:ext>
            </a:extLst>
          </p:cNvPr>
          <p:cNvSpPr>
            <a:spLocks noGrp="1"/>
          </p:cNvSpPr>
          <p:nvPr>
            <p:ph type="dt" sz="half" idx="10"/>
          </p:nvPr>
        </p:nvSpPr>
        <p:spPr/>
        <p:txBody>
          <a:bodyPr/>
          <a:lstStyle/>
          <a:p>
            <a:fld id="{B99E674A-32F2-4CE9-AA8E-96566E0E5FEB}" type="datetimeFigureOut">
              <a:rPr lang="en-US" smtClean="0"/>
              <a:t>10/12/2025</a:t>
            </a:fld>
            <a:endParaRPr lang="en-US"/>
          </a:p>
        </p:txBody>
      </p:sp>
      <p:sp>
        <p:nvSpPr>
          <p:cNvPr id="6" name="Footer Placeholder 5">
            <a:extLst>
              <a:ext uri="{FF2B5EF4-FFF2-40B4-BE49-F238E27FC236}">
                <a16:creationId xmlns:a16="http://schemas.microsoft.com/office/drawing/2014/main" id="{72DF8A77-574B-FAE2-6B97-65F1608B10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09C794-A9A3-3A56-85A4-7CB428899502}"/>
              </a:ext>
            </a:extLst>
          </p:cNvPr>
          <p:cNvSpPr>
            <a:spLocks noGrp="1"/>
          </p:cNvSpPr>
          <p:nvPr>
            <p:ph type="sldNum" sz="quarter" idx="12"/>
          </p:nvPr>
        </p:nvSpPr>
        <p:spPr/>
        <p:txBody>
          <a:bodyPr/>
          <a:lstStyle/>
          <a:p>
            <a:fld id="{8FC6080A-299D-4966-A7F9-1DD3CC8D05D0}" type="slidenum">
              <a:rPr lang="en-US" smtClean="0"/>
              <a:t>‹#›</a:t>
            </a:fld>
            <a:endParaRPr lang="en-US"/>
          </a:p>
        </p:txBody>
      </p:sp>
    </p:spTree>
    <p:extLst>
      <p:ext uri="{BB962C8B-B14F-4D97-AF65-F5344CB8AC3E}">
        <p14:creationId xmlns:p14="http://schemas.microsoft.com/office/powerpoint/2010/main" val="3947565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4BCC1-DA7E-3397-2CC4-D7160B435F5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B785485-5AFE-0E71-8F97-03B401EB65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95D7041-2AA1-A266-B3D5-9F24C35EC53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65B86FD-FD38-00E0-E46F-893B6196C9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3BBC78-35D2-111B-B587-607BBDBB758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0759885-4572-0BFA-D4F0-84C508C11A3B}"/>
              </a:ext>
            </a:extLst>
          </p:cNvPr>
          <p:cNvSpPr>
            <a:spLocks noGrp="1"/>
          </p:cNvSpPr>
          <p:nvPr>
            <p:ph type="dt" sz="half" idx="10"/>
          </p:nvPr>
        </p:nvSpPr>
        <p:spPr/>
        <p:txBody>
          <a:bodyPr/>
          <a:lstStyle/>
          <a:p>
            <a:fld id="{B99E674A-32F2-4CE9-AA8E-96566E0E5FEB}" type="datetimeFigureOut">
              <a:rPr lang="en-US" smtClean="0"/>
              <a:t>10/12/2025</a:t>
            </a:fld>
            <a:endParaRPr lang="en-US"/>
          </a:p>
        </p:txBody>
      </p:sp>
      <p:sp>
        <p:nvSpPr>
          <p:cNvPr id="8" name="Footer Placeholder 7">
            <a:extLst>
              <a:ext uri="{FF2B5EF4-FFF2-40B4-BE49-F238E27FC236}">
                <a16:creationId xmlns:a16="http://schemas.microsoft.com/office/drawing/2014/main" id="{FE58AC9B-E1AC-B08A-696F-DB0696832E1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4A16A7-3293-7D18-8755-C1BED7EEE1C1}"/>
              </a:ext>
            </a:extLst>
          </p:cNvPr>
          <p:cNvSpPr>
            <a:spLocks noGrp="1"/>
          </p:cNvSpPr>
          <p:nvPr>
            <p:ph type="sldNum" sz="quarter" idx="12"/>
          </p:nvPr>
        </p:nvSpPr>
        <p:spPr/>
        <p:txBody>
          <a:bodyPr/>
          <a:lstStyle/>
          <a:p>
            <a:fld id="{8FC6080A-299D-4966-A7F9-1DD3CC8D05D0}" type="slidenum">
              <a:rPr lang="en-US" smtClean="0"/>
              <a:t>‹#›</a:t>
            </a:fld>
            <a:endParaRPr lang="en-US"/>
          </a:p>
        </p:txBody>
      </p:sp>
    </p:spTree>
    <p:extLst>
      <p:ext uri="{BB962C8B-B14F-4D97-AF65-F5344CB8AC3E}">
        <p14:creationId xmlns:p14="http://schemas.microsoft.com/office/powerpoint/2010/main" val="1961337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61549-0CBC-284E-DCDB-31FAE6385A9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6F94CAE-33C4-9D4A-16A3-84C4871888A8}"/>
              </a:ext>
            </a:extLst>
          </p:cNvPr>
          <p:cNvSpPr>
            <a:spLocks noGrp="1"/>
          </p:cNvSpPr>
          <p:nvPr>
            <p:ph type="dt" sz="half" idx="10"/>
          </p:nvPr>
        </p:nvSpPr>
        <p:spPr/>
        <p:txBody>
          <a:bodyPr/>
          <a:lstStyle/>
          <a:p>
            <a:fld id="{B99E674A-32F2-4CE9-AA8E-96566E0E5FEB}" type="datetimeFigureOut">
              <a:rPr lang="en-US" smtClean="0"/>
              <a:t>10/12/2025</a:t>
            </a:fld>
            <a:endParaRPr lang="en-US"/>
          </a:p>
        </p:txBody>
      </p:sp>
      <p:sp>
        <p:nvSpPr>
          <p:cNvPr id="4" name="Footer Placeholder 3">
            <a:extLst>
              <a:ext uri="{FF2B5EF4-FFF2-40B4-BE49-F238E27FC236}">
                <a16:creationId xmlns:a16="http://schemas.microsoft.com/office/drawing/2014/main" id="{3F111E59-5C29-BB2F-2BF7-D542EA6CD02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3D28C1B-42FD-E76D-8164-09683B82FBBC}"/>
              </a:ext>
            </a:extLst>
          </p:cNvPr>
          <p:cNvSpPr>
            <a:spLocks noGrp="1"/>
          </p:cNvSpPr>
          <p:nvPr>
            <p:ph type="sldNum" sz="quarter" idx="12"/>
          </p:nvPr>
        </p:nvSpPr>
        <p:spPr/>
        <p:txBody>
          <a:bodyPr/>
          <a:lstStyle/>
          <a:p>
            <a:fld id="{8FC6080A-299D-4966-A7F9-1DD3CC8D05D0}" type="slidenum">
              <a:rPr lang="en-US" smtClean="0"/>
              <a:t>‹#›</a:t>
            </a:fld>
            <a:endParaRPr lang="en-US"/>
          </a:p>
        </p:txBody>
      </p:sp>
    </p:spTree>
    <p:extLst>
      <p:ext uri="{BB962C8B-B14F-4D97-AF65-F5344CB8AC3E}">
        <p14:creationId xmlns:p14="http://schemas.microsoft.com/office/powerpoint/2010/main" val="2517859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17DA17-2CA3-548F-15A4-01EC754D1C46}"/>
              </a:ext>
            </a:extLst>
          </p:cNvPr>
          <p:cNvSpPr>
            <a:spLocks noGrp="1"/>
          </p:cNvSpPr>
          <p:nvPr>
            <p:ph type="dt" sz="half" idx="10"/>
          </p:nvPr>
        </p:nvSpPr>
        <p:spPr/>
        <p:txBody>
          <a:bodyPr/>
          <a:lstStyle/>
          <a:p>
            <a:fld id="{B99E674A-32F2-4CE9-AA8E-96566E0E5FEB}" type="datetimeFigureOut">
              <a:rPr lang="en-US" smtClean="0"/>
              <a:t>10/12/2025</a:t>
            </a:fld>
            <a:endParaRPr lang="en-US"/>
          </a:p>
        </p:txBody>
      </p:sp>
      <p:sp>
        <p:nvSpPr>
          <p:cNvPr id="3" name="Footer Placeholder 2">
            <a:extLst>
              <a:ext uri="{FF2B5EF4-FFF2-40B4-BE49-F238E27FC236}">
                <a16:creationId xmlns:a16="http://schemas.microsoft.com/office/drawing/2014/main" id="{9E6D823F-CAFF-5529-D7A5-0DA6AEB48D5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AB38C0E-6988-643D-8C11-B7F8D824C9E4}"/>
              </a:ext>
            </a:extLst>
          </p:cNvPr>
          <p:cNvSpPr>
            <a:spLocks noGrp="1"/>
          </p:cNvSpPr>
          <p:nvPr>
            <p:ph type="sldNum" sz="quarter" idx="12"/>
          </p:nvPr>
        </p:nvSpPr>
        <p:spPr/>
        <p:txBody>
          <a:bodyPr/>
          <a:lstStyle/>
          <a:p>
            <a:fld id="{8FC6080A-299D-4966-A7F9-1DD3CC8D05D0}" type="slidenum">
              <a:rPr lang="en-US" smtClean="0"/>
              <a:t>‹#›</a:t>
            </a:fld>
            <a:endParaRPr lang="en-US"/>
          </a:p>
        </p:txBody>
      </p:sp>
    </p:spTree>
    <p:extLst>
      <p:ext uri="{BB962C8B-B14F-4D97-AF65-F5344CB8AC3E}">
        <p14:creationId xmlns:p14="http://schemas.microsoft.com/office/powerpoint/2010/main" val="3197193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BF360-9484-BF4A-5155-37CA5A0F0C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1D19435-316F-F0A7-90B1-8F001EC604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821380D-D8C6-D0FC-26F4-62904E5BC9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7504AD-4E46-86F9-0C3A-7CCBCB9D4827}"/>
              </a:ext>
            </a:extLst>
          </p:cNvPr>
          <p:cNvSpPr>
            <a:spLocks noGrp="1"/>
          </p:cNvSpPr>
          <p:nvPr>
            <p:ph type="dt" sz="half" idx="10"/>
          </p:nvPr>
        </p:nvSpPr>
        <p:spPr/>
        <p:txBody>
          <a:bodyPr/>
          <a:lstStyle/>
          <a:p>
            <a:fld id="{B99E674A-32F2-4CE9-AA8E-96566E0E5FEB}" type="datetimeFigureOut">
              <a:rPr lang="en-US" smtClean="0"/>
              <a:t>10/12/2025</a:t>
            </a:fld>
            <a:endParaRPr lang="en-US"/>
          </a:p>
        </p:txBody>
      </p:sp>
      <p:sp>
        <p:nvSpPr>
          <p:cNvPr id="6" name="Footer Placeholder 5">
            <a:extLst>
              <a:ext uri="{FF2B5EF4-FFF2-40B4-BE49-F238E27FC236}">
                <a16:creationId xmlns:a16="http://schemas.microsoft.com/office/drawing/2014/main" id="{300BA247-FFF6-B38D-2377-E39660B37A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75FE9C-A4D5-9016-6C63-A506F7C8DADD}"/>
              </a:ext>
            </a:extLst>
          </p:cNvPr>
          <p:cNvSpPr>
            <a:spLocks noGrp="1"/>
          </p:cNvSpPr>
          <p:nvPr>
            <p:ph type="sldNum" sz="quarter" idx="12"/>
          </p:nvPr>
        </p:nvSpPr>
        <p:spPr/>
        <p:txBody>
          <a:bodyPr/>
          <a:lstStyle/>
          <a:p>
            <a:fld id="{8FC6080A-299D-4966-A7F9-1DD3CC8D05D0}" type="slidenum">
              <a:rPr lang="en-US" smtClean="0"/>
              <a:t>‹#›</a:t>
            </a:fld>
            <a:endParaRPr lang="en-US"/>
          </a:p>
        </p:txBody>
      </p:sp>
    </p:spTree>
    <p:extLst>
      <p:ext uri="{BB962C8B-B14F-4D97-AF65-F5344CB8AC3E}">
        <p14:creationId xmlns:p14="http://schemas.microsoft.com/office/powerpoint/2010/main" val="3213320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E9CDF-5EF4-D57D-EAA7-2CB739A706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490F994-465B-E669-6E8C-154EA7E200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FBCA9F5-25BE-2EFA-45A9-633074946E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E73A36-9B2A-80B4-E8E2-6FADAA56D0C9}"/>
              </a:ext>
            </a:extLst>
          </p:cNvPr>
          <p:cNvSpPr>
            <a:spLocks noGrp="1"/>
          </p:cNvSpPr>
          <p:nvPr>
            <p:ph type="dt" sz="half" idx="10"/>
          </p:nvPr>
        </p:nvSpPr>
        <p:spPr/>
        <p:txBody>
          <a:bodyPr/>
          <a:lstStyle/>
          <a:p>
            <a:fld id="{B99E674A-32F2-4CE9-AA8E-96566E0E5FEB}" type="datetimeFigureOut">
              <a:rPr lang="en-US" smtClean="0"/>
              <a:t>10/12/2025</a:t>
            </a:fld>
            <a:endParaRPr lang="en-US"/>
          </a:p>
        </p:txBody>
      </p:sp>
      <p:sp>
        <p:nvSpPr>
          <p:cNvPr id="6" name="Footer Placeholder 5">
            <a:extLst>
              <a:ext uri="{FF2B5EF4-FFF2-40B4-BE49-F238E27FC236}">
                <a16:creationId xmlns:a16="http://schemas.microsoft.com/office/drawing/2014/main" id="{2ACE241D-4F08-C2B6-2332-AD27D461DF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41BB04-8FD9-858F-25D6-BB53FB27A1F1}"/>
              </a:ext>
            </a:extLst>
          </p:cNvPr>
          <p:cNvSpPr>
            <a:spLocks noGrp="1"/>
          </p:cNvSpPr>
          <p:nvPr>
            <p:ph type="sldNum" sz="quarter" idx="12"/>
          </p:nvPr>
        </p:nvSpPr>
        <p:spPr/>
        <p:txBody>
          <a:bodyPr/>
          <a:lstStyle/>
          <a:p>
            <a:fld id="{8FC6080A-299D-4966-A7F9-1DD3CC8D05D0}" type="slidenum">
              <a:rPr lang="en-US" smtClean="0"/>
              <a:t>‹#›</a:t>
            </a:fld>
            <a:endParaRPr lang="en-US"/>
          </a:p>
        </p:txBody>
      </p:sp>
    </p:spTree>
    <p:extLst>
      <p:ext uri="{BB962C8B-B14F-4D97-AF65-F5344CB8AC3E}">
        <p14:creationId xmlns:p14="http://schemas.microsoft.com/office/powerpoint/2010/main" val="4020375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1628FE-BB38-CE75-858E-E35D1C7D6E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2BC7C2A-55F0-B332-7AE0-3394810581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0D6A44-54A5-EE83-B1CC-4FF6387DE6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99E674A-32F2-4CE9-AA8E-96566E0E5FEB}" type="datetimeFigureOut">
              <a:rPr lang="en-US" smtClean="0"/>
              <a:t>10/12/2025</a:t>
            </a:fld>
            <a:endParaRPr lang="en-US"/>
          </a:p>
        </p:txBody>
      </p:sp>
      <p:sp>
        <p:nvSpPr>
          <p:cNvPr id="5" name="Footer Placeholder 4">
            <a:extLst>
              <a:ext uri="{FF2B5EF4-FFF2-40B4-BE49-F238E27FC236}">
                <a16:creationId xmlns:a16="http://schemas.microsoft.com/office/drawing/2014/main" id="{138A45D5-F815-4929-E008-F43C98577E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253FA498-DB73-F33C-405B-0CEABBE6AC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FC6080A-299D-4966-A7F9-1DD3CC8D05D0}" type="slidenum">
              <a:rPr lang="en-US" smtClean="0"/>
              <a:t>‹#›</a:t>
            </a:fld>
            <a:endParaRPr lang="en-US"/>
          </a:p>
        </p:txBody>
      </p:sp>
    </p:spTree>
    <p:extLst>
      <p:ext uri="{BB962C8B-B14F-4D97-AF65-F5344CB8AC3E}">
        <p14:creationId xmlns:p14="http://schemas.microsoft.com/office/powerpoint/2010/main" val="6383575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AF094B1-19C5-C3E3-EA05-499F3D34F8C0}"/>
              </a:ext>
            </a:extLst>
          </p:cNvPr>
          <p:cNvPicPr/>
          <p:nvPr/>
        </p:nvPicPr>
        <p:blipFill>
          <a:blip r:embed="rId2"/>
          <a:stretch>
            <a:fillRect/>
          </a:stretch>
        </p:blipFill>
        <p:spPr>
          <a:xfrm>
            <a:off x="194005" y="2520176"/>
            <a:ext cx="5002463" cy="4173819"/>
          </a:xfrm>
          <a:prstGeom prst="rect">
            <a:avLst/>
          </a:prstGeom>
        </p:spPr>
      </p:pic>
      <p:sp>
        <p:nvSpPr>
          <p:cNvPr id="2" name="Title 1">
            <a:extLst>
              <a:ext uri="{FF2B5EF4-FFF2-40B4-BE49-F238E27FC236}">
                <a16:creationId xmlns:a16="http://schemas.microsoft.com/office/drawing/2014/main" id="{3596D280-9EA6-03C0-C3E3-74A5D4A250D5}"/>
              </a:ext>
            </a:extLst>
          </p:cNvPr>
          <p:cNvSpPr>
            <a:spLocks noGrp="1"/>
          </p:cNvSpPr>
          <p:nvPr>
            <p:ph type="ctrTitle"/>
          </p:nvPr>
        </p:nvSpPr>
        <p:spPr>
          <a:xfrm>
            <a:off x="1524000" y="406717"/>
            <a:ext cx="9144000" cy="2113459"/>
          </a:xfrm>
        </p:spPr>
        <p:txBody>
          <a:bodyPr>
            <a:normAutofit fontScale="90000"/>
          </a:bodyPr>
          <a:lstStyle/>
          <a:p>
            <a:r>
              <a:rPr lang="en-US" sz="5400" dirty="0"/>
              <a:t>GMA 11 Joint Planning</a:t>
            </a:r>
            <a:br>
              <a:rPr lang="en-US" sz="5400" dirty="0"/>
            </a:br>
            <a:r>
              <a:rPr lang="en-US" sz="5400" dirty="0"/>
              <a:t>Rounds 1 to 3 (History)</a:t>
            </a:r>
            <a:br>
              <a:rPr lang="en-US" sz="5400" dirty="0"/>
            </a:br>
            <a:r>
              <a:rPr lang="en-US" sz="5400" dirty="0"/>
              <a:t>Round 4 (Current Round)</a:t>
            </a:r>
          </a:p>
        </p:txBody>
      </p:sp>
      <p:sp>
        <p:nvSpPr>
          <p:cNvPr id="3" name="Subtitle 2">
            <a:extLst>
              <a:ext uri="{FF2B5EF4-FFF2-40B4-BE49-F238E27FC236}">
                <a16:creationId xmlns:a16="http://schemas.microsoft.com/office/drawing/2014/main" id="{22828728-EB52-1FDA-FDC4-C159BCE766EF}"/>
              </a:ext>
            </a:extLst>
          </p:cNvPr>
          <p:cNvSpPr>
            <a:spLocks noGrp="1"/>
          </p:cNvSpPr>
          <p:nvPr>
            <p:ph type="subTitle" idx="1"/>
          </p:nvPr>
        </p:nvSpPr>
        <p:spPr>
          <a:xfrm>
            <a:off x="5675971" y="4485019"/>
            <a:ext cx="6155473" cy="1492033"/>
          </a:xfrm>
        </p:spPr>
        <p:txBody>
          <a:bodyPr>
            <a:noAutofit/>
          </a:bodyPr>
          <a:lstStyle/>
          <a:p>
            <a:r>
              <a:rPr lang="en-US" sz="2800" dirty="0"/>
              <a:t>William R. Hutchison, Ph.D., P.E., P.G.</a:t>
            </a:r>
          </a:p>
          <a:p>
            <a:r>
              <a:rPr lang="en-US" sz="2800" dirty="0"/>
              <a:t>GMA 11 Meeting</a:t>
            </a:r>
          </a:p>
          <a:p>
            <a:r>
              <a:rPr lang="en-US" sz="2800" dirty="0"/>
              <a:t>October 14, 2025</a:t>
            </a:r>
          </a:p>
        </p:txBody>
      </p:sp>
    </p:spTree>
    <p:extLst>
      <p:ext uri="{BB962C8B-B14F-4D97-AF65-F5344CB8AC3E}">
        <p14:creationId xmlns:p14="http://schemas.microsoft.com/office/powerpoint/2010/main" val="3070613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51613-38FE-9A13-CE60-AE5C7D09A0F3}"/>
              </a:ext>
            </a:extLst>
          </p:cNvPr>
          <p:cNvSpPr>
            <a:spLocks noGrp="1"/>
          </p:cNvSpPr>
          <p:nvPr>
            <p:ph type="title"/>
          </p:nvPr>
        </p:nvSpPr>
        <p:spPr/>
        <p:txBody>
          <a:bodyPr/>
          <a:lstStyle/>
          <a:p>
            <a:r>
              <a:rPr lang="en-US" dirty="0"/>
              <a:t>Geologic Formations in GMA 11 (Youngest to Oldest)</a:t>
            </a:r>
          </a:p>
        </p:txBody>
      </p:sp>
      <p:sp>
        <p:nvSpPr>
          <p:cNvPr id="3" name="Content Placeholder 2">
            <a:extLst>
              <a:ext uri="{FF2B5EF4-FFF2-40B4-BE49-F238E27FC236}">
                <a16:creationId xmlns:a16="http://schemas.microsoft.com/office/drawing/2014/main" id="{525764A6-8F2D-CC9B-FA27-4E11ABF76929}"/>
              </a:ext>
            </a:extLst>
          </p:cNvPr>
          <p:cNvSpPr>
            <a:spLocks noGrp="1"/>
          </p:cNvSpPr>
          <p:nvPr>
            <p:ph idx="1"/>
          </p:nvPr>
        </p:nvSpPr>
        <p:spPr/>
        <p:txBody>
          <a:bodyPr>
            <a:normAutofit lnSpcReduction="10000"/>
          </a:bodyPr>
          <a:lstStyle/>
          <a:p>
            <a:r>
              <a:rPr lang="en-US" dirty="0"/>
              <a:t>Alluvium</a:t>
            </a:r>
          </a:p>
          <a:p>
            <a:r>
              <a:rPr lang="en-US" dirty="0"/>
              <a:t>Jackson</a:t>
            </a:r>
          </a:p>
          <a:p>
            <a:r>
              <a:rPr lang="en-US" dirty="0"/>
              <a:t>Yegua</a:t>
            </a:r>
          </a:p>
          <a:p>
            <a:r>
              <a:rPr lang="en-US" dirty="0"/>
              <a:t>Sparta</a:t>
            </a:r>
          </a:p>
          <a:p>
            <a:r>
              <a:rPr lang="en-US" dirty="0"/>
              <a:t>Weches</a:t>
            </a:r>
          </a:p>
          <a:p>
            <a:r>
              <a:rPr lang="en-US" dirty="0"/>
              <a:t>Queen City</a:t>
            </a:r>
          </a:p>
          <a:p>
            <a:r>
              <a:rPr lang="en-US" dirty="0"/>
              <a:t>Reklaw</a:t>
            </a:r>
          </a:p>
          <a:p>
            <a:r>
              <a:rPr lang="en-US" dirty="0"/>
              <a:t>Carrizo</a:t>
            </a:r>
          </a:p>
          <a:p>
            <a:r>
              <a:rPr lang="en-US" dirty="0"/>
              <a:t>Wilcox</a:t>
            </a:r>
          </a:p>
          <a:p>
            <a:endParaRPr lang="en-US" dirty="0"/>
          </a:p>
        </p:txBody>
      </p:sp>
    </p:spTree>
    <p:extLst>
      <p:ext uri="{BB962C8B-B14F-4D97-AF65-F5344CB8AC3E}">
        <p14:creationId xmlns:p14="http://schemas.microsoft.com/office/powerpoint/2010/main" val="1383365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5B9F26-B780-FB51-8654-5026F0D848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CDD37D-BE54-FAE8-5A2C-4636432DB8A8}"/>
              </a:ext>
            </a:extLst>
          </p:cNvPr>
          <p:cNvSpPr>
            <a:spLocks noGrp="1"/>
          </p:cNvSpPr>
          <p:nvPr>
            <p:ph type="title"/>
          </p:nvPr>
        </p:nvSpPr>
        <p:spPr/>
        <p:txBody>
          <a:bodyPr/>
          <a:lstStyle/>
          <a:p>
            <a:r>
              <a:rPr lang="en-US" dirty="0"/>
              <a:t>Geologic Formations in GMA 11 (Youngest to Oldest)</a:t>
            </a:r>
          </a:p>
        </p:txBody>
      </p:sp>
      <p:sp>
        <p:nvSpPr>
          <p:cNvPr id="3" name="Content Placeholder 2">
            <a:extLst>
              <a:ext uri="{FF2B5EF4-FFF2-40B4-BE49-F238E27FC236}">
                <a16:creationId xmlns:a16="http://schemas.microsoft.com/office/drawing/2014/main" id="{68FEA85B-FABB-D8A3-AFD2-E5A26CAA5CE6}"/>
              </a:ext>
            </a:extLst>
          </p:cNvPr>
          <p:cNvSpPr>
            <a:spLocks noGrp="1"/>
          </p:cNvSpPr>
          <p:nvPr>
            <p:ph idx="1"/>
          </p:nvPr>
        </p:nvSpPr>
        <p:spPr/>
        <p:txBody>
          <a:bodyPr>
            <a:normAutofit lnSpcReduction="10000"/>
          </a:bodyPr>
          <a:lstStyle/>
          <a:p>
            <a:r>
              <a:rPr lang="en-US" dirty="0"/>
              <a:t>Alluvium</a:t>
            </a:r>
          </a:p>
          <a:p>
            <a:r>
              <a:rPr lang="en-US" dirty="0"/>
              <a:t>Jackson</a:t>
            </a:r>
          </a:p>
          <a:p>
            <a:r>
              <a:rPr lang="en-US" dirty="0"/>
              <a:t>Yegua</a:t>
            </a:r>
          </a:p>
          <a:p>
            <a:r>
              <a:rPr lang="en-US" dirty="0"/>
              <a:t>Sparta</a:t>
            </a:r>
          </a:p>
          <a:p>
            <a:r>
              <a:rPr lang="en-US" dirty="0"/>
              <a:t>Weches</a:t>
            </a:r>
          </a:p>
          <a:p>
            <a:r>
              <a:rPr lang="en-US" dirty="0"/>
              <a:t>Queen City</a:t>
            </a:r>
          </a:p>
          <a:p>
            <a:r>
              <a:rPr lang="en-US" dirty="0"/>
              <a:t>Reklaw</a:t>
            </a:r>
          </a:p>
          <a:p>
            <a:r>
              <a:rPr lang="en-US" dirty="0"/>
              <a:t>Carrizo</a:t>
            </a:r>
          </a:p>
          <a:p>
            <a:r>
              <a:rPr lang="en-US" dirty="0"/>
              <a:t>Wilcox</a:t>
            </a:r>
          </a:p>
          <a:p>
            <a:endParaRPr lang="en-US" dirty="0"/>
          </a:p>
        </p:txBody>
      </p:sp>
      <p:sp>
        <p:nvSpPr>
          <p:cNvPr id="4" name="Rectangle 3">
            <a:extLst>
              <a:ext uri="{FF2B5EF4-FFF2-40B4-BE49-F238E27FC236}">
                <a16:creationId xmlns:a16="http://schemas.microsoft.com/office/drawing/2014/main" id="{E0B18F18-5C95-3D35-CE78-BCBA4079876A}"/>
              </a:ext>
            </a:extLst>
          </p:cNvPr>
          <p:cNvSpPr/>
          <p:nvPr/>
        </p:nvSpPr>
        <p:spPr>
          <a:xfrm>
            <a:off x="838200" y="2295331"/>
            <a:ext cx="1858347" cy="886408"/>
          </a:xfrm>
          <a:prstGeom prst="rect">
            <a:avLst/>
          </a:prstGeom>
          <a:noFill/>
          <a:ln w="412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F5D6155-3D4D-012F-2EFE-EC84AC3FFE35}"/>
              </a:ext>
            </a:extLst>
          </p:cNvPr>
          <p:cNvSpPr/>
          <p:nvPr/>
        </p:nvSpPr>
        <p:spPr>
          <a:xfrm>
            <a:off x="838200" y="3181738"/>
            <a:ext cx="1858347" cy="494523"/>
          </a:xfrm>
          <a:prstGeom prst="rect">
            <a:avLst/>
          </a:prstGeom>
          <a:noFill/>
          <a:ln w="412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BBFBAC7-F235-9E2C-EC1C-02D70C056BCD}"/>
              </a:ext>
            </a:extLst>
          </p:cNvPr>
          <p:cNvSpPr/>
          <p:nvPr/>
        </p:nvSpPr>
        <p:spPr>
          <a:xfrm>
            <a:off x="838200" y="4136570"/>
            <a:ext cx="2138265" cy="494524"/>
          </a:xfrm>
          <a:prstGeom prst="rect">
            <a:avLst/>
          </a:prstGeom>
          <a:noFill/>
          <a:ln w="412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B938977-80EA-6FCE-6925-521F2499C834}"/>
              </a:ext>
            </a:extLst>
          </p:cNvPr>
          <p:cNvSpPr/>
          <p:nvPr/>
        </p:nvSpPr>
        <p:spPr>
          <a:xfrm>
            <a:off x="838200" y="5091400"/>
            <a:ext cx="1615752" cy="895805"/>
          </a:xfrm>
          <a:prstGeom prst="rect">
            <a:avLst/>
          </a:prstGeom>
          <a:noFill/>
          <a:ln w="412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A5EF518-7BD5-BDC3-E00F-679A7B4F5256}"/>
              </a:ext>
            </a:extLst>
          </p:cNvPr>
          <p:cNvSpPr txBox="1"/>
          <p:nvPr/>
        </p:nvSpPr>
        <p:spPr>
          <a:xfrm>
            <a:off x="3825709" y="1170132"/>
            <a:ext cx="3243965" cy="584775"/>
          </a:xfrm>
          <a:prstGeom prst="rect">
            <a:avLst/>
          </a:prstGeom>
          <a:noFill/>
        </p:spPr>
        <p:txBody>
          <a:bodyPr wrap="none" rtlCol="0">
            <a:spAutoFit/>
          </a:bodyPr>
          <a:lstStyle/>
          <a:p>
            <a:r>
              <a:rPr lang="en-US" sz="3200" b="1" dirty="0">
                <a:solidFill>
                  <a:srgbClr val="FF0000"/>
                </a:solidFill>
              </a:rPr>
              <a:t>GMA 11 Aquifers</a:t>
            </a:r>
          </a:p>
        </p:txBody>
      </p:sp>
      <p:sp>
        <p:nvSpPr>
          <p:cNvPr id="9" name="TextBox 8">
            <a:extLst>
              <a:ext uri="{FF2B5EF4-FFF2-40B4-BE49-F238E27FC236}">
                <a16:creationId xmlns:a16="http://schemas.microsoft.com/office/drawing/2014/main" id="{A554ECD9-3AA7-E10C-1C52-3B3795BC9E2F}"/>
              </a:ext>
            </a:extLst>
          </p:cNvPr>
          <p:cNvSpPr txBox="1"/>
          <p:nvPr/>
        </p:nvSpPr>
        <p:spPr>
          <a:xfrm>
            <a:off x="4130087" y="3181738"/>
            <a:ext cx="1420004" cy="584775"/>
          </a:xfrm>
          <a:prstGeom prst="rect">
            <a:avLst/>
          </a:prstGeom>
          <a:noFill/>
        </p:spPr>
        <p:txBody>
          <a:bodyPr wrap="none" rtlCol="0">
            <a:spAutoFit/>
          </a:bodyPr>
          <a:lstStyle/>
          <a:p>
            <a:r>
              <a:rPr lang="en-US" sz="3200" b="1" dirty="0">
                <a:solidFill>
                  <a:srgbClr val="FF0000"/>
                </a:solidFill>
              </a:rPr>
              <a:t>Sparta</a:t>
            </a:r>
          </a:p>
        </p:txBody>
      </p:sp>
      <p:sp>
        <p:nvSpPr>
          <p:cNvPr id="10" name="TextBox 9">
            <a:extLst>
              <a:ext uri="{FF2B5EF4-FFF2-40B4-BE49-F238E27FC236}">
                <a16:creationId xmlns:a16="http://schemas.microsoft.com/office/drawing/2014/main" id="{AB94DAB9-365C-EAF0-3F24-8683B08B7CD3}"/>
              </a:ext>
            </a:extLst>
          </p:cNvPr>
          <p:cNvSpPr txBox="1"/>
          <p:nvPr/>
        </p:nvSpPr>
        <p:spPr>
          <a:xfrm>
            <a:off x="4130087" y="4091444"/>
            <a:ext cx="2250937" cy="584775"/>
          </a:xfrm>
          <a:prstGeom prst="rect">
            <a:avLst/>
          </a:prstGeom>
          <a:noFill/>
        </p:spPr>
        <p:txBody>
          <a:bodyPr wrap="none" rtlCol="0">
            <a:spAutoFit/>
          </a:bodyPr>
          <a:lstStyle/>
          <a:p>
            <a:r>
              <a:rPr lang="en-US" sz="3200" b="1" dirty="0">
                <a:solidFill>
                  <a:srgbClr val="FF0000"/>
                </a:solidFill>
              </a:rPr>
              <a:t>Queen City</a:t>
            </a:r>
          </a:p>
        </p:txBody>
      </p:sp>
      <p:sp>
        <p:nvSpPr>
          <p:cNvPr id="11" name="TextBox 10">
            <a:extLst>
              <a:ext uri="{FF2B5EF4-FFF2-40B4-BE49-F238E27FC236}">
                <a16:creationId xmlns:a16="http://schemas.microsoft.com/office/drawing/2014/main" id="{C5F74090-CE29-4ABF-DDF3-E53219504C60}"/>
              </a:ext>
            </a:extLst>
          </p:cNvPr>
          <p:cNvSpPr txBox="1"/>
          <p:nvPr/>
        </p:nvSpPr>
        <p:spPr>
          <a:xfrm>
            <a:off x="4130087" y="5402430"/>
            <a:ext cx="2939587" cy="584775"/>
          </a:xfrm>
          <a:prstGeom prst="rect">
            <a:avLst/>
          </a:prstGeom>
          <a:noFill/>
        </p:spPr>
        <p:txBody>
          <a:bodyPr wrap="none" rtlCol="0">
            <a:spAutoFit/>
          </a:bodyPr>
          <a:lstStyle/>
          <a:p>
            <a:r>
              <a:rPr lang="en-US" sz="3200" b="1" dirty="0">
                <a:solidFill>
                  <a:srgbClr val="FF0000"/>
                </a:solidFill>
              </a:rPr>
              <a:t>Carrizo-Wilcox</a:t>
            </a:r>
          </a:p>
        </p:txBody>
      </p:sp>
      <p:sp>
        <p:nvSpPr>
          <p:cNvPr id="12" name="TextBox 11">
            <a:extLst>
              <a:ext uri="{FF2B5EF4-FFF2-40B4-BE49-F238E27FC236}">
                <a16:creationId xmlns:a16="http://schemas.microsoft.com/office/drawing/2014/main" id="{74599F29-C78F-AB31-5671-E09B7149AFE9}"/>
              </a:ext>
            </a:extLst>
          </p:cNvPr>
          <p:cNvSpPr txBox="1"/>
          <p:nvPr/>
        </p:nvSpPr>
        <p:spPr>
          <a:xfrm>
            <a:off x="4130087" y="2373759"/>
            <a:ext cx="2941190" cy="584775"/>
          </a:xfrm>
          <a:prstGeom prst="rect">
            <a:avLst/>
          </a:prstGeom>
          <a:noFill/>
        </p:spPr>
        <p:txBody>
          <a:bodyPr wrap="none" rtlCol="0">
            <a:spAutoFit/>
          </a:bodyPr>
          <a:lstStyle/>
          <a:p>
            <a:r>
              <a:rPr lang="en-US" sz="3200" b="1" dirty="0">
                <a:solidFill>
                  <a:srgbClr val="FF0000"/>
                </a:solidFill>
              </a:rPr>
              <a:t>Yegua-Jackson</a:t>
            </a:r>
          </a:p>
        </p:txBody>
      </p:sp>
    </p:spTree>
    <p:extLst>
      <p:ext uri="{BB962C8B-B14F-4D97-AF65-F5344CB8AC3E}">
        <p14:creationId xmlns:p14="http://schemas.microsoft.com/office/powerpoint/2010/main" val="6253595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D5049-8235-FD3A-7E4F-8803F2D6E2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BE75D6-7722-8EAF-7175-05A162537DB8}"/>
              </a:ext>
            </a:extLst>
          </p:cNvPr>
          <p:cNvSpPr>
            <a:spLocks noGrp="1"/>
          </p:cNvSpPr>
          <p:nvPr>
            <p:ph type="title"/>
          </p:nvPr>
        </p:nvSpPr>
        <p:spPr/>
        <p:txBody>
          <a:bodyPr/>
          <a:lstStyle/>
          <a:p>
            <a:r>
              <a:rPr lang="en-US" dirty="0"/>
              <a:t>Geologic Formations in GMA 11 (Youngest to Oldest)</a:t>
            </a:r>
          </a:p>
        </p:txBody>
      </p:sp>
      <p:sp>
        <p:nvSpPr>
          <p:cNvPr id="3" name="Content Placeholder 2">
            <a:extLst>
              <a:ext uri="{FF2B5EF4-FFF2-40B4-BE49-F238E27FC236}">
                <a16:creationId xmlns:a16="http://schemas.microsoft.com/office/drawing/2014/main" id="{82D25921-A0F0-177B-CAF5-203B64760567}"/>
              </a:ext>
            </a:extLst>
          </p:cNvPr>
          <p:cNvSpPr>
            <a:spLocks noGrp="1"/>
          </p:cNvSpPr>
          <p:nvPr>
            <p:ph idx="1"/>
          </p:nvPr>
        </p:nvSpPr>
        <p:spPr/>
        <p:txBody>
          <a:bodyPr>
            <a:normAutofit lnSpcReduction="10000"/>
          </a:bodyPr>
          <a:lstStyle/>
          <a:p>
            <a:r>
              <a:rPr lang="en-US" dirty="0"/>
              <a:t>Alluvium</a:t>
            </a:r>
          </a:p>
          <a:p>
            <a:r>
              <a:rPr lang="en-US" dirty="0"/>
              <a:t>Jackson</a:t>
            </a:r>
          </a:p>
          <a:p>
            <a:r>
              <a:rPr lang="en-US" dirty="0"/>
              <a:t>Yegua</a:t>
            </a:r>
          </a:p>
          <a:p>
            <a:r>
              <a:rPr lang="en-US" dirty="0"/>
              <a:t>Sparta</a:t>
            </a:r>
          </a:p>
          <a:p>
            <a:r>
              <a:rPr lang="en-US" dirty="0"/>
              <a:t>Weches</a:t>
            </a:r>
          </a:p>
          <a:p>
            <a:r>
              <a:rPr lang="en-US" dirty="0"/>
              <a:t>Queen City</a:t>
            </a:r>
          </a:p>
          <a:p>
            <a:r>
              <a:rPr lang="en-US" dirty="0"/>
              <a:t>Reklaw</a:t>
            </a:r>
          </a:p>
          <a:p>
            <a:r>
              <a:rPr lang="en-US" dirty="0"/>
              <a:t>Carrizo</a:t>
            </a:r>
          </a:p>
          <a:p>
            <a:r>
              <a:rPr lang="en-US" dirty="0"/>
              <a:t>Wilcox</a:t>
            </a:r>
          </a:p>
          <a:p>
            <a:endParaRPr lang="en-US" dirty="0"/>
          </a:p>
        </p:txBody>
      </p:sp>
      <p:sp>
        <p:nvSpPr>
          <p:cNvPr id="4" name="Rectangle 3">
            <a:extLst>
              <a:ext uri="{FF2B5EF4-FFF2-40B4-BE49-F238E27FC236}">
                <a16:creationId xmlns:a16="http://schemas.microsoft.com/office/drawing/2014/main" id="{FB9C67C0-1E3D-0ED8-6190-3763EE6682BA}"/>
              </a:ext>
            </a:extLst>
          </p:cNvPr>
          <p:cNvSpPr/>
          <p:nvPr/>
        </p:nvSpPr>
        <p:spPr>
          <a:xfrm>
            <a:off x="838200" y="2295331"/>
            <a:ext cx="1858347" cy="886408"/>
          </a:xfrm>
          <a:prstGeom prst="rect">
            <a:avLst/>
          </a:prstGeom>
          <a:noFill/>
          <a:ln w="412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7BB9635-2D0E-4110-E060-191804C629FB}"/>
              </a:ext>
            </a:extLst>
          </p:cNvPr>
          <p:cNvSpPr/>
          <p:nvPr/>
        </p:nvSpPr>
        <p:spPr>
          <a:xfrm>
            <a:off x="838200" y="3181738"/>
            <a:ext cx="1858347" cy="494523"/>
          </a:xfrm>
          <a:prstGeom prst="rect">
            <a:avLst/>
          </a:prstGeom>
          <a:noFill/>
          <a:ln w="412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AC60CC5-B766-E53B-A0F6-90C7BB59E4DB}"/>
              </a:ext>
            </a:extLst>
          </p:cNvPr>
          <p:cNvSpPr/>
          <p:nvPr/>
        </p:nvSpPr>
        <p:spPr>
          <a:xfrm>
            <a:off x="838200" y="4136570"/>
            <a:ext cx="2138265" cy="494524"/>
          </a:xfrm>
          <a:prstGeom prst="rect">
            <a:avLst/>
          </a:prstGeom>
          <a:noFill/>
          <a:ln w="412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232B489-658B-C6F6-0448-AC5DCF0F7B69}"/>
              </a:ext>
            </a:extLst>
          </p:cNvPr>
          <p:cNvSpPr/>
          <p:nvPr/>
        </p:nvSpPr>
        <p:spPr>
          <a:xfrm>
            <a:off x="838200" y="5091400"/>
            <a:ext cx="1615752" cy="895805"/>
          </a:xfrm>
          <a:prstGeom prst="rect">
            <a:avLst/>
          </a:prstGeom>
          <a:noFill/>
          <a:ln w="412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5B7BA06-69E9-AD98-F6B3-C2373F56F84E}"/>
              </a:ext>
            </a:extLst>
          </p:cNvPr>
          <p:cNvSpPr txBox="1"/>
          <p:nvPr/>
        </p:nvSpPr>
        <p:spPr>
          <a:xfrm>
            <a:off x="3825709" y="1170132"/>
            <a:ext cx="3243965" cy="584775"/>
          </a:xfrm>
          <a:prstGeom prst="rect">
            <a:avLst/>
          </a:prstGeom>
          <a:noFill/>
        </p:spPr>
        <p:txBody>
          <a:bodyPr wrap="none" rtlCol="0">
            <a:spAutoFit/>
          </a:bodyPr>
          <a:lstStyle/>
          <a:p>
            <a:r>
              <a:rPr lang="en-US" sz="3200" b="1" dirty="0">
                <a:solidFill>
                  <a:srgbClr val="FF0000"/>
                </a:solidFill>
              </a:rPr>
              <a:t>GMA 11 Aquifers</a:t>
            </a:r>
          </a:p>
        </p:txBody>
      </p:sp>
      <p:sp>
        <p:nvSpPr>
          <p:cNvPr id="9" name="TextBox 8">
            <a:extLst>
              <a:ext uri="{FF2B5EF4-FFF2-40B4-BE49-F238E27FC236}">
                <a16:creationId xmlns:a16="http://schemas.microsoft.com/office/drawing/2014/main" id="{11DFA9BC-0349-8400-B19D-D266E29CAEB4}"/>
              </a:ext>
            </a:extLst>
          </p:cNvPr>
          <p:cNvSpPr txBox="1"/>
          <p:nvPr/>
        </p:nvSpPr>
        <p:spPr>
          <a:xfrm>
            <a:off x="4130087" y="3181738"/>
            <a:ext cx="1420004" cy="584775"/>
          </a:xfrm>
          <a:prstGeom prst="rect">
            <a:avLst/>
          </a:prstGeom>
          <a:noFill/>
        </p:spPr>
        <p:txBody>
          <a:bodyPr wrap="none" rtlCol="0">
            <a:spAutoFit/>
          </a:bodyPr>
          <a:lstStyle/>
          <a:p>
            <a:r>
              <a:rPr lang="en-US" sz="3200" b="1" dirty="0">
                <a:solidFill>
                  <a:srgbClr val="FF0000"/>
                </a:solidFill>
              </a:rPr>
              <a:t>Sparta</a:t>
            </a:r>
          </a:p>
        </p:txBody>
      </p:sp>
      <p:sp>
        <p:nvSpPr>
          <p:cNvPr id="10" name="TextBox 9">
            <a:extLst>
              <a:ext uri="{FF2B5EF4-FFF2-40B4-BE49-F238E27FC236}">
                <a16:creationId xmlns:a16="http://schemas.microsoft.com/office/drawing/2014/main" id="{ABA6C5E2-E7BB-6752-5F49-0164DFBD8EA4}"/>
              </a:ext>
            </a:extLst>
          </p:cNvPr>
          <p:cNvSpPr txBox="1"/>
          <p:nvPr/>
        </p:nvSpPr>
        <p:spPr>
          <a:xfrm>
            <a:off x="4130087" y="4091444"/>
            <a:ext cx="2250937" cy="584775"/>
          </a:xfrm>
          <a:prstGeom prst="rect">
            <a:avLst/>
          </a:prstGeom>
          <a:noFill/>
        </p:spPr>
        <p:txBody>
          <a:bodyPr wrap="none" rtlCol="0">
            <a:spAutoFit/>
          </a:bodyPr>
          <a:lstStyle/>
          <a:p>
            <a:r>
              <a:rPr lang="en-US" sz="3200" b="1" dirty="0">
                <a:solidFill>
                  <a:srgbClr val="FF0000"/>
                </a:solidFill>
              </a:rPr>
              <a:t>Queen City</a:t>
            </a:r>
          </a:p>
        </p:txBody>
      </p:sp>
      <p:sp>
        <p:nvSpPr>
          <p:cNvPr id="11" name="TextBox 10">
            <a:extLst>
              <a:ext uri="{FF2B5EF4-FFF2-40B4-BE49-F238E27FC236}">
                <a16:creationId xmlns:a16="http://schemas.microsoft.com/office/drawing/2014/main" id="{428E1F89-085B-0F74-6E2C-9CEF3248A53B}"/>
              </a:ext>
            </a:extLst>
          </p:cNvPr>
          <p:cNvSpPr txBox="1"/>
          <p:nvPr/>
        </p:nvSpPr>
        <p:spPr>
          <a:xfrm>
            <a:off x="4130087" y="5402430"/>
            <a:ext cx="2939587" cy="584775"/>
          </a:xfrm>
          <a:prstGeom prst="rect">
            <a:avLst/>
          </a:prstGeom>
          <a:noFill/>
        </p:spPr>
        <p:txBody>
          <a:bodyPr wrap="none" rtlCol="0">
            <a:spAutoFit/>
          </a:bodyPr>
          <a:lstStyle/>
          <a:p>
            <a:r>
              <a:rPr lang="en-US" sz="3200" b="1" dirty="0">
                <a:solidFill>
                  <a:srgbClr val="FF0000"/>
                </a:solidFill>
              </a:rPr>
              <a:t>Carrizo-Wilcox</a:t>
            </a:r>
          </a:p>
        </p:txBody>
      </p:sp>
      <p:sp>
        <p:nvSpPr>
          <p:cNvPr id="12" name="TextBox 11">
            <a:extLst>
              <a:ext uri="{FF2B5EF4-FFF2-40B4-BE49-F238E27FC236}">
                <a16:creationId xmlns:a16="http://schemas.microsoft.com/office/drawing/2014/main" id="{FD44E562-4502-4E84-F252-E9E23FB78B85}"/>
              </a:ext>
            </a:extLst>
          </p:cNvPr>
          <p:cNvSpPr txBox="1"/>
          <p:nvPr/>
        </p:nvSpPr>
        <p:spPr>
          <a:xfrm>
            <a:off x="4130087" y="2373759"/>
            <a:ext cx="2941190" cy="584775"/>
          </a:xfrm>
          <a:prstGeom prst="rect">
            <a:avLst/>
          </a:prstGeom>
          <a:noFill/>
        </p:spPr>
        <p:txBody>
          <a:bodyPr wrap="none" rtlCol="0">
            <a:spAutoFit/>
          </a:bodyPr>
          <a:lstStyle/>
          <a:p>
            <a:r>
              <a:rPr lang="en-US" sz="3200" b="1" dirty="0">
                <a:solidFill>
                  <a:srgbClr val="FF0000"/>
                </a:solidFill>
              </a:rPr>
              <a:t>Yegua-Jackson</a:t>
            </a:r>
          </a:p>
        </p:txBody>
      </p:sp>
      <p:sp>
        <p:nvSpPr>
          <p:cNvPr id="13" name="TextBox 12">
            <a:extLst>
              <a:ext uri="{FF2B5EF4-FFF2-40B4-BE49-F238E27FC236}">
                <a16:creationId xmlns:a16="http://schemas.microsoft.com/office/drawing/2014/main" id="{CC72AC81-69C2-38C3-CFB6-F321D354CBE0}"/>
              </a:ext>
            </a:extLst>
          </p:cNvPr>
          <p:cNvSpPr txBox="1"/>
          <p:nvPr/>
        </p:nvSpPr>
        <p:spPr>
          <a:xfrm>
            <a:off x="8331722" y="3321640"/>
            <a:ext cx="3319498" cy="584775"/>
          </a:xfrm>
          <a:prstGeom prst="rect">
            <a:avLst/>
          </a:prstGeom>
          <a:noFill/>
        </p:spPr>
        <p:txBody>
          <a:bodyPr wrap="none" rtlCol="0">
            <a:spAutoFit/>
          </a:bodyPr>
          <a:lstStyle/>
          <a:p>
            <a:r>
              <a:rPr lang="en-US" sz="3200" b="1" dirty="0">
                <a:solidFill>
                  <a:srgbClr val="00B050"/>
                </a:solidFill>
              </a:rPr>
              <a:t>“Minor” Aquifers</a:t>
            </a:r>
          </a:p>
        </p:txBody>
      </p:sp>
      <p:sp>
        <p:nvSpPr>
          <p:cNvPr id="14" name="TextBox 13">
            <a:extLst>
              <a:ext uri="{FF2B5EF4-FFF2-40B4-BE49-F238E27FC236}">
                <a16:creationId xmlns:a16="http://schemas.microsoft.com/office/drawing/2014/main" id="{038AFB16-C346-A402-5955-EEF420A48258}"/>
              </a:ext>
            </a:extLst>
          </p:cNvPr>
          <p:cNvSpPr txBox="1"/>
          <p:nvPr/>
        </p:nvSpPr>
        <p:spPr>
          <a:xfrm>
            <a:off x="8412610" y="5402429"/>
            <a:ext cx="3100721" cy="584775"/>
          </a:xfrm>
          <a:prstGeom prst="rect">
            <a:avLst/>
          </a:prstGeom>
          <a:noFill/>
        </p:spPr>
        <p:txBody>
          <a:bodyPr wrap="none" rtlCol="0">
            <a:spAutoFit/>
          </a:bodyPr>
          <a:lstStyle/>
          <a:p>
            <a:r>
              <a:rPr lang="en-US" sz="3200" b="1" dirty="0">
                <a:solidFill>
                  <a:srgbClr val="0033CC"/>
                </a:solidFill>
              </a:rPr>
              <a:t>“Major” Aquifer</a:t>
            </a:r>
          </a:p>
        </p:txBody>
      </p:sp>
      <p:sp>
        <p:nvSpPr>
          <p:cNvPr id="15" name="Right Brace 14">
            <a:extLst>
              <a:ext uri="{FF2B5EF4-FFF2-40B4-BE49-F238E27FC236}">
                <a16:creationId xmlns:a16="http://schemas.microsoft.com/office/drawing/2014/main" id="{E3D8AF1C-747D-9558-CF30-AE3C1FDCC637}"/>
              </a:ext>
            </a:extLst>
          </p:cNvPr>
          <p:cNvSpPr/>
          <p:nvPr/>
        </p:nvSpPr>
        <p:spPr>
          <a:xfrm>
            <a:off x="7368697" y="2575249"/>
            <a:ext cx="744890" cy="2055845"/>
          </a:xfrm>
          <a:prstGeom prst="rightBrace">
            <a:avLst/>
          </a:prstGeom>
          <a:ln w="34925">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6" name="Right Brace 15">
            <a:extLst>
              <a:ext uri="{FF2B5EF4-FFF2-40B4-BE49-F238E27FC236}">
                <a16:creationId xmlns:a16="http://schemas.microsoft.com/office/drawing/2014/main" id="{57361C6C-F642-539F-D962-291D6AEEB77F}"/>
              </a:ext>
            </a:extLst>
          </p:cNvPr>
          <p:cNvSpPr/>
          <p:nvPr/>
        </p:nvSpPr>
        <p:spPr>
          <a:xfrm>
            <a:off x="7368697" y="5171656"/>
            <a:ext cx="744890" cy="1090446"/>
          </a:xfrm>
          <a:prstGeom prst="rightBrace">
            <a:avLst/>
          </a:prstGeom>
          <a:ln w="34925">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26151190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F38535E-4318-5414-747D-3BF544DC1DF8}"/>
              </a:ext>
            </a:extLst>
          </p:cNvPr>
          <p:cNvPicPr>
            <a:picLocks noChangeAspect="1"/>
          </p:cNvPicPr>
          <p:nvPr/>
        </p:nvPicPr>
        <p:blipFill>
          <a:blip r:embed="rId2"/>
          <a:stretch>
            <a:fillRect/>
          </a:stretch>
        </p:blipFill>
        <p:spPr>
          <a:xfrm>
            <a:off x="462590" y="873760"/>
            <a:ext cx="11244506" cy="5120640"/>
          </a:xfrm>
          <a:prstGeom prst="rect">
            <a:avLst/>
          </a:prstGeom>
        </p:spPr>
      </p:pic>
    </p:spTree>
    <p:extLst>
      <p:ext uri="{BB962C8B-B14F-4D97-AF65-F5344CB8AC3E}">
        <p14:creationId xmlns:p14="http://schemas.microsoft.com/office/powerpoint/2010/main" val="20284123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F345BD5-DDBA-1822-C8E0-0B73C2031944}"/>
              </a:ext>
            </a:extLst>
          </p:cNvPr>
          <p:cNvPicPr>
            <a:picLocks noChangeAspect="1"/>
          </p:cNvPicPr>
          <p:nvPr/>
        </p:nvPicPr>
        <p:blipFill>
          <a:blip r:embed="rId2"/>
          <a:stretch>
            <a:fillRect/>
          </a:stretch>
        </p:blipFill>
        <p:spPr>
          <a:xfrm>
            <a:off x="1626576" y="40236"/>
            <a:ext cx="8938847" cy="6817764"/>
          </a:xfrm>
          <a:prstGeom prst="rect">
            <a:avLst/>
          </a:prstGeom>
        </p:spPr>
      </p:pic>
    </p:spTree>
    <p:extLst>
      <p:ext uri="{BB962C8B-B14F-4D97-AF65-F5344CB8AC3E}">
        <p14:creationId xmlns:p14="http://schemas.microsoft.com/office/powerpoint/2010/main" val="41254385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4F149F4-8136-ED8A-4061-08614A44D190}"/>
              </a:ext>
            </a:extLst>
          </p:cNvPr>
          <p:cNvPicPr>
            <a:picLocks noChangeAspect="1"/>
          </p:cNvPicPr>
          <p:nvPr/>
        </p:nvPicPr>
        <p:blipFill>
          <a:blip r:embed="rId2"/>
          <a:stretch>
            <a:fillRect/>
          </a:stretch>
        </p:blipFill>
        <p:spPr>
          <a:xfrm>
            <a:off x="1939247" y="0"/>
            <a:ext cx="8313506" cy="6858000"/>
          </a:xfrm>
          <a:prstGeom prst="rect">
            <a:avLst/>
          </a:prstGeom>
        </p:spPr>
      </p:pic>
    </p:spTree>
    <p:extLst>
      <p:ext uri="{BB962C8B-B14F-4D97-AF65-F5344CB8AC3E}">
        <p14:creationId xmlns:p14="http://schemas.microsoft.com/office/powerpoint/2010/main" val="32279356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1975C-9E6A-6AC9-6380-A8CD4B4C8C90}"/>
              </a:ext>
            </a:extLst>
          </p:cNvPr>
          <p:cNvSpPr>
            <a:spLocks noGrp="1"/>
          </p:cNvSpPr>
          <p:nvPr>
            <p:ph type="title"/>
          </p:nvPr>
        </p:nvSpPr>
        <p:spPr/>
        <p:txBody>
          <a:bodyPr/>
          <a:lstStyle/>
          <a:p>
            <a:r>
              <a:rPr lang="en-US" altLang="en-US" sz="4400" dirty="0"/>
              <a:t>Groundwater Availability Models (GAMs)</a:t>
            </a:r>
            <a:endParaRPr lang="en-US" dirty="0"/>
          </a:p>
        </p:txBody>
      </p:sp>
      <p:sp>
        <p:nvSpPr>
          <p:cNvPr id="3" name="Content Placeholder 2">
            <a:extLst>
              <a:ext uri="{FF2B5EF4-FFF2-40B4-BE49-F238E27FC236}">
                <a16:creationId xmlns:a16="http://schemas.microsoft.com/office/drawing/2014/main" id="{112B61AA-2299-CB77-2489-06E996979B88}"/>
              </a:ext>
            </a:extLst>
          </p:cNvPr>
          <p:cNvSpPr>
            <a:spLocks noGrp="1"/>
          </p:cNvSpPr>
          <p:nvPr>
            <p:ph idx="1"/>
          </p:nvPr>
        </p:nvSpPr>
        <p:spPr>
          <a:xfrm>
            <a:off x="838200" y="1527717"/>
            <a:ext cx="10515600" cy="4649246"/>
          </a:xfrm>
        </p:spPr>
        <p:txBody>
          <a:bodyPr>
            <a:normAutofit/>
          </a:bodyPr>
          <a:lstStyle/>
          <a:p>
            <a:r>
              <a:rPr lang="en-US" altLang="en-US" dirty="0"/>
              <a:t>In GMA 11, GAMs are used by TWDB to calculate Modeled Available Groundwater (MAG)</a:t>
            </a:r>
          </a:p>
          <a:p>
            <a:r>
              <a:rPr lang="en-US" dirty="0"/>
              <a:t>Models are a simplification of a groundwater system</a:t>
            </a:r>
          </a:p>
          <a:p>
            <a:pPr lvl="1"/>
            <a:r>
              <a:rPr lang="en-US" dirty="0"/>
              <a:t>Groundwater occurrence and movement in aquifers</a:t>
            </a:r>
          </a:p>
          <a:p>
            <a:pPr lvl="1"/>
            <a:r>
              <a:rPr lang="en-US" dirty="0"/>
              <a:t>Simulates horizontal and vertical movement of groundwater (aquifers are connected)</a:t>
            </a:r>
          </a:p>
          <a:p>
            <a:pPr lvl="1"/>
            <a:r>
              <a:rPr lang="en-US" dirty="0"/>
              <a:t>Simulates surface water/groundwater interactions</a:t>
            </a:r>
          </a:p>
          <a:p>
            <a:pPr>
              <a:lnSpc>
                <a:spcPct val="90000"/>
              </a:lnSpc>
            </a:pPr>
            <a:r>
              <a:rPr lang="en-US" altLang="en-US" dirty="0"/>
              <a:t>GAMs are not like weather forecasting models</a:t>
            </a:r>
          </a:p>
          <a:p>
            <a:pPr>
              <a:lnSpc>
                <a:spcPct val="90000"/>
              </a:lnSpc>
            </a:pPr>
            <a:r>
              <a:rPr lang="en-US" altLang="en-US" dirty="0"/>
              <a:t>GAMs are analytical tools</a:t>
            </a:r>
          </a:p>
          <a:p>
            <a:pPr lvl="1"/>
            <a:r>
              <a:rPr lang="en-US" altLang="en-US" dirty="0"/>
              <a:t>Best use: compare “impacts” of alternative scenarios for decision making (e.g. DFCs)</a:t>
            </a:r>
          </a:p>
          <a:p>
            <a:pPr lvl="1"/>
            <a:endParaRPr lang="en-US" altLang="en-US" dirty="0"/>
          </a:p>
          <a:p>
            <a:endParaRPr lang="en-US" dirty="0"/>
          </a:p>
        </p:txBody>
      </p:sp>
    </p:spTree>
    <p:extLst>
      <p:ext uri="{BB962C8B-B14F-4D97-AF65-F5344CB8AC3E}">
        <p14:creationId xmlns:p14="http://schemas.microsoft.com/office/powerpoint/2010/main" val="1746405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FE71A-AC64-CDEA-9831-0BE0FB5E1657}"/>
              </a:ext>
            </a:extLst>
          </p:cNvPr>
          <p:cNvSpPr>
            <a:spLocks noGrp="1"/>
          </p:cNvSpPr>
          <p:nvPr>
            <p:ph type="title"/>
          </p:nvPr>
        </p:nvSpPr>
        <p:spPr/>
        <p:txBody>
          <a:bodyPr/>
          <a:lstStyle/>
          <a:p>
            <a:r>
              <a:rPr lang="en-US" dirty="0"/>
              <a:t>GAM History in GMA 11 (1)</a:t>
            </a:r>
          </a:p>
        </p:txBody>
      </p:sp>
      <p:sp>
        <p:nvSpPr>
          <p:cNvPr id="3" name="Content Placeholder 2">
            <a:extLst>
              <a:ext uri="{FF2B5EF4-FFF2-40B4-BE49-F238E27FC236}">
                <a16:creationId xmlns:a16="http://schemas.microsoft.com/office/drawing/2014/main" id="{4C209201-A2E0-FF40-00C9-B8576A7734D9}"/>
              </a:ext>
            </a:extLst>
          </p:cNvPr>
          <p:cNvSpPr>
            <a:spLocks noGrp="1"/>
          </p:cNvSpPr>
          <p:nvPr>
            <p:ph idx="1"/>
          </p:nvPr>
        </p:nvSpPr>
        <p:spPr>
          <a:xfrm>
            <a:off x="838200" y="1460810"/>
            <a:ext cx="10515600" cy="5163014"/>
          </a:xfrm>
        </p:spPr>
        <p:txBody>
          <a:bodyPr>
            <a:normAutofit/>
          </a:bodyPr>
          <a:lstStyle/>
          <a:p>
            <a:r>
              <a:rPr lang="en-US" dirty="0"/>
              <a:t>First GAM of area: Fryar and others (2003)</a:t>
            </a:r>
          </a:p>
          <a:p>
            <a:pPr lvl="1"/>
            <a:r>
              <a:rPr lang="en-US" dirty="0"/>
              <a:t>Carrizo-Wilcox Aquifer only</a:t>
            </a:r>
          </a:p>
          <a:p>
            <a:pPr lvl="1"/>
            <a:r>
              <a:rPr lang="en-US" dirty="0"/>
              <a:t>Model grid size = 640 acres</a:t>
            </a:r>
          </a:p>
          <a:p>
            <a:pPr lvl="1"/>
            <a:r>
              <a:rPr lang="en-US" dirty="0"/>
              <a:t>Calibration period ended in 1999</a:t>
            </a:r>
          </a:p>
          <a:p>
            <a:r>
              <a:rPr lang="en-US" dirty="0"/>
              <a:t>Updated by Kelley and others (2004)</a:t>
            </a:r>
          </a:p>
          <a:p>
            <a:pPr lvl="1"/>
            <a:r>
              <a:rPr lang="en-US" dirty="0"/>
              <a:t>Added Sparta and Queen City Aquifers</a:t>
            </a:r>
          </a:p>
          <a:p>
            <a:pPr lvl="1"/>
            <a:r>
              <a:rPr lang="en-US" dirty="0"/>
              <a:t>Model grid size = 640 acres</a:t>
            </a:r>
          </a:p>
          <a:p>
            <a:pPr lvl="1"/>
            <a:r>
              <a:rPr lang="en-US" dirty="0"/>
              <a:t>Calibration period ended in 1999</a:t>
            </a:r>
          </a:p>
          <a:p>
            <a:r>
              <a:rPr lang="en-US" dirty="0"/>
              <a:t>GMA 11 attempted to update calibration period in 2015 and 2016</a:t>
            </a:r>
          </a:p>
          <a:p>
            <a:pPr lvl="1"/>
            <a:r>
              <a:rPr lang="en-US" dirty="0"/>
              <a:t>Highlighted limitations of 2004 GAM</a:t>
            </a:r>
          </a:p>
          <a:p>
            <a:pPr lvl="1"/>
            <a:r>
              <a:rPr lang="en-US" dirty="0"/>
              <a:t>Recommended that an updated model be completed in 2016 explanatory report</a:t>
            </a:r>
          </a:p>
          <a:p>
            <a:pPr lvl="1"/>
            <a:endParaRPr lang="en-US" dirty="0"/>
          </a:p>
        </p:txBody>
      </p:sp>
    </p:spTree>
    <p:extLst>
      <p:ext uri="{BB962C8B-B14F-4D97-AF65-F5344CB8AC3E}">
        <p14:creationId xmlns:p14="http://schemas.microsoft.com/office/powerpoint/2010/main" val="9519916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E49FC-5696-8AB4-3D41-7D2DCAF50A37}"/>
              </a:ext>
            </a:extLst>
          </p:cNvPr>
          <p:cNvSpPr>
            <a:spLocks noGrp="1"/>
          </p:cNvSpPr>
          <p:nvPr>
            <p:ph type="title"/>
          </p:nvPr>
        </p:nvSpPr>
        <p:spPr/>
        <p:txBody>
          <a:bodyPr/>
          <a:lstStyle/>
          <a:p>
            <a:r>
              <a:rPr lang="en-US" dirty="0"/>
              <a:t>GAM History in GMA 11 (2)</a:t>
            </a:r>
          </a:p>
        </p:txBody>
      </p:sp>
      <p:sp>
        <p:nvSpPr>
          <p:cNvPr id="3" name="Content Placeholder 2">
            <a:extLst>
              <a:ext uri="{FF2B5EF4-FFF2-40B4-BE49-F238E27FC236}">
                <a16:creationId xmlns:a16="http://schemas.microsoft.com/office/drawing/2014/main" id="{B9AE15C6-9ADC-5994-9504-FB354AC77CF6}"/>
              </a:ext>
            </a:extLst>
          </p:cNvPr>
          <p:cNvSpPr>
            <a:spLocks noGrp="1"/>
          </p:cNvSpPr>
          <p:nvPr>
            <p:ph idx="1"/>
          </p:nvPr>
        </p:nvSpPr>
        <p:spPr>
          <a:xfrm>
            <a:off x="838200" y="1825625"/>
            <a:ext cx="6231673" cy="4351338"/>
          </a:xfrm>
        </p:spPr>
        <p:txBody>
          <a:bodyPr>
            <a:normAutofit fontScale="92500" lnSpcReduction="10000"/>
          </a:bodyPr>
          <a:lstStyle/>
          <a:p>
            <a:r>
              <a:rPr lang="en-US" dirty="0"/>
              <a:t>TWDB contracted with GSI Environmental to update the model in 2017</a:t>
            </a:r>
          </a:p>
          <a:p>
            <a:r>
              <a:rPr lang="en-US" dirty="0"/>
              <a:t>Work completed in 2020 (Panday and others, 2020)</a:t>
            </a:r>
          </a:p>
          <a:p>
            <a:pPr lvl="1"/>
            <a:r>
              <a:rPr lang="en-US" dirty="0"/>
              <a:t>Officially released by TWDB in April 2021</a:t>
            </a:r>
          </a:p>
          <a:p>
            <a:r>
              <a:rPr lang="en-US" dirty="0"/>
              <a:t>Model grid size: 10 acres to 640 acres</a:t>
            </a:r>
          </a:p>
          <a:p>
            <a:r>
              <a:rPr lang="en-US" dirty="0"/>
              <a:t>Added alluvial layer for improved surface water-groundwater interaction simulation</a:t>
            </a:r>
          </a:p>
          <a:p>
            <a:r>
              <a:rPr lang="en-US" dirty="0"/>
              <a:t>Calibration period ended in 2013</a:t>
            </a:r>
          </a:p>
          <a:p>
            <a:endParaRPr lang="en-US" dirty="0"/>
          </a:p>
        </p:txBody>
      </p:sp>
      <p:pic>
        <p:nvPicPr>
          <p:cNvPr id="4" name="Picture 3" descr="A map of the state of georgia&#10;&#10;AI-generated content may be incorrect.">
            <a:extLst>
              <a:ext uri="{FF2B5EF4-FFF2-40B4-BE49-F238E27FC236}">
                <a16:creationId xmlns:a16="http://schemas.microsoft.com/office/drawing/2014/main" id="{8552EB43-7475-0E4E-47A6-AC445CB968BC}"/>
              </a:ext>
            </a:extLst>
          </p:cNvPr>
          <p:cNvPicPr>
            <a:picLocks noChangeAspect="1"/>
          </p:cNvPicPr>
          <p:nvPr/>
        </p:nvPicPr>
        <p:blipFill>
          <a:blip r:embed="rId2"/>
          <a:stretch>
            <a:fillRect/>
          </a:stretch>
        </p:blipFill>
        <p:spPr>
          <a:xfrm>
            <a:off x="7120858" y="365125"/>
            <a:ext cx="4661165" cy="6127750"/>
          </a:xfrm>
          <a:prstGeom prst="rect">
            <a:avLst/>
          </a:prstGeom>
        </p:spPr>
      </p:pic>
    </p:spTree>
    <p:extLst>
      <p:ext uri="{BB962C8B-B14F-4D97-AF65-F5344CB8AC3E}">
        <p14:creationId xmlns:p14="http://schemas.microsoft.com/office/powerpoint/2010/main" val="13257492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2D85E-747C-B331-065D-156FF81D3C67}"/>
              </a:ext>
            </a:extLst>
          </p:cNvPr>
          <p:cNvSpPr>
            <a:spLocks noGrp="1"/>
          </p:cNvSpPr>
          <p:nvPr>
            <p:ph type="title"/>
          </p:nvPr>
        </p:nvSpPr>
        <p:spPr/>
        <p:txBody>
          <a:bodyPr/>
          <a:lstStyle/>
          <a:p>
            <a:r>
              <a:rPr lang="en-US" dirty="0"/>
              <a:t>Joint Planning and Groundwater Availability</a:t>
            </a:r>
          </a:p>
        </p:txBody>
      </p:sp>
      <p:sp>
        <p:nvSpPr>
          <p:cNvPr id="3" name="Content Placeholder 2">
            <a:extLst>
              <a:ext uri="{FF2B5EF4-FFF2-40B4-BE49-F238E27FC236}">
                <a16:creationId xmlns:a16="http://schemas.microsoft.com/office/drawing/2014/main" id="{8306798D-96CA-08B6-D49D-6FC80EE8A6AA}"/>
              </a:ext>
            </a:extLst>
          </p:cNvPr>
          <p:cNvSpPr>
            <a:spLocks noGrp="1"/>
          </p:cNvSpPr>
          <p:nvPr>
            <p:ph idx="1"/>
          </p:nvPr>
        </p:nvSpPr>
        <p:spPr/>
        <p:txBody>
          <a:bodyPr>
            <a:normAutofit lnSpcReduction="10000"/>
          </a:bodyPr>
          <a:lstStyle/>
          <a:p>
            <a:r>
              <a:rPr lang="en-US" dirty="0"/>
              <a:t>Before 2005</a:t>
            </a:r>
          </a:p>
          <a:p>
            <a:pPr lvl="1"/>
            <a:r>
              <a:rPr lang="en-US" dirty="0"/>
              <a:t>Regional Planning Groups set “Groundwater Availability”</a:t>
            </a:r>
          </a:p>
          <a:p>
            <a:pPr lvl="1"/>
            <a:r>
              <a:rPr lang="en-US" dirty="0"/>
              <a:t>No standard approach</a:t>
            </a:r>
          </a:p>
          <a:p>
            <a:pPr lvl="1"/>
            <a:r>
              <a:rPr lang="en-US" dirty="0"/>
              <a:t>Numerous examples where groundwater availability was not consistent with stated goals of regional plan</a:t>
            </a:r>
          </a:p>
          <a:p>
            <a:pPr lvl="1"/>
            <a:r>
              <a:rPr lang="en-US" dirty="0"/>
              <a:t>No formal mechanism where neighboring GCDs were informed of inter-district impacts of planning goals</a:t>
            </a:r>
          </a:p>
          <a:p>
            <a:r>
              <a:rPr lang="en-US" dirty="0"/>
              <a:t>After 2005</a:t>
            </a:r>
          </a:p>
          <a:p>
            <a:pPr lvl="1"/>
            <a:r>
              <a:rPr lang="en-US" dirty="0"/>
              <a:t>Mandatory joint planning among GCDs</a:t>
            </a:r>
          </a:p>
          <a:p>
            <a:pPr lvl="1"/>
            <a:r>
              <a:rPr lang="en-US" dirty="0"/>
              <a:t>Consistent approach in neighboring GCDs</a:t>
            </a:r>
          </a:p>
          <a:p>
            <a:pPr lvl="1"/>
            <a:r>
              <a:rPr lang="en-US" dirty="0"/>
              <a:t>Formal process to incorporate data and models into planning decisions and the establishment of “available groundwater”</a:t>
            </a:r>
          </a:p>
          <a:p>
            <a:endParaRPr lang="en-US" dirty="0"/>
          </a:p>
        </p:txBody>
      </p:sp>
    </p:spTree>
    <p:extLst>
      <p:ext uri="{BB962C8B-B14F-4D97-AF65-F5344CB8AC3E}">
        <p14:creationId xmlns:p14="http://schemas.microsoft.com/office/powerpoint/2010/main" val="3084946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17C97-94EC-40B2-7C5E-3746599EBFA8}"/>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BA0C7238-F2F5-57D5-F9D5-766D0C978775}"/>
              </a:ext>
            </a:extLst>
          </p:cNvPr>
          <p:cNvSpPr>
            <a:spLocks noGrp="1"/>
          </p:cNvSpPr>
          <p:nvPr>
            <p:ph idx="1"/>
          </p:nvPr>
        </p:nvSpPr>
        <p:spPr/>
        <p:txBody>
          <a:bodyPr>
            <a:normAutofit fontScale="92500" lnSpcReduction="10000"/>
          </a:bodyPr>
          <a:lstStyle/>
          <a:p>
            <a:r>
              <a:rPr lang="en-US" dirty="0"/>
              <a:t>Involved with Joint Planning Process since 2009</a:t>
            </a:r>
          </a:p>
          <a:p>
            <a:pPr lvl="1"/>
            <a:r>
              <a:rPr lang="en-US" dirty="0"/>
              <a:t>2010 Joint Planning</a:t>
            </a:r>
          </a:p>
          <a:p>
            <a:pPr lvl="2"/>
            <a:r>
              <a:rPr lang="en-US" dirty="0"/>
              <a:t>TWDB Director of Groundwater Resources Division (2009 to 2011)</a:t>
            </a:r>
          </a:p>
          <a:p>
            <a:pPr lvl="2"/>
            <a:r>
              <a:rPr lang="en-US" dirty="0"/>
              <a:t>Provided technical assistance to all 15 GMAs (lead in 9)</a:t>
            </a:r>
          </a:p>
          <a:p>
            <a:pPr lvl="1"/>
            <a:r>
              <a:rPr lang="en-US" dirty="0"/>
              <a:t>2016 Joint Planning</a:t>
            </a:r>
          </a:p>
          <a:p>
            <a:pPr lvl="2"/>
            <a:r>
              <a:rPr lang="en-US" dirty="0"/>
              <a:t>Consultant for 6 GMAs (2, 3, 4, 7, 11 and 13)</a:t>
            </a:r>
          </a:p>
          <a:p>
            <a:pPr lvl="1"/>
            <a:r>
              <a:rPr lang="en-US" dirty="0"/>
              <a:t>2021 Joint Planning</a:t>
            </a:r>
          </a:p>
          <a:p>
            <a:pPr lvl="2"/>
            <a:r>
              <a:rPr lang="en-US" dirty="0"/>
              <a:t>Consultant for 5 GMAs (2, 3, 4, 7, and 11)</a:t>
            </a:r>
          </a:p>
          <a:p>
            <a:pPr lvl="1"/>
            <a:r>
              <a:rPr lang="en-US" dirty="0"/>
              <a:t>Current Round of Joint Planning</a:t>
            </a:r>
          </a:p>
          <a:p>
            <a:pPr lvl="2"/>
            <a:r>
              <a:rPr lang="en-US" dirty="0"/>
              <a:t>Consultant for 5 GMAs (2, 3, 7, 11, and 13)</a:t>
            </a:r>
          </a:p>
          <a:p>
            <a:r>
              <a:rPr lang="en-US" dirty="0"/>
              <a:t>Expert Witness for Texas (Texas v. New Mexico and Colorado) since 2012</a:t>
            </a:r>
          </a:p>
          <a:p>
            <a:pPr lvl="1"/>
            <a:r>
              <a:rPr lang="en-US" dirty="0"/>
              <a:t>Key technical issue: impacts of groundwater pumping on streamflow</a:t>
            </a:r>
          </a:p>
        </p:txBody>
      </p:sp>
    </p:spTree>
    <p:extLst>
      <p:ext uri="{BB962C8B-B14F-4D97-AF65-F5344CB8AC3E}">
        <p14:creationId xmlns:p14="http://schemas.microsoft.com/office/powerpoint/2010/main" val="6815975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12F99-D8A1-EE62-1691-1C056FD82E31}"/>
              </a:ext>
            </a:extLst>
          </p:cNvPr>
          <p:cNvSpPr>
            <a:spLocks noGrp="1"/>
          </p:cNvSpPr>
          <p:nvPr>
            <p:ph type="title"/>
          </p:nvPr>
        </p:nvSpPr>
        <p:spPr/>
        <p:txBody>
          <a:bodyPr/>
          <a:lstStyle/>
          <a:p>
            <a:r>
              <a:rPr lang="en-US" dirty="0"/>
              <a:t>Desired Future Condition (DFC)</a:t>
            </a:r>
          </a:p>
        </p:txBody>
      </p:sp>
      <p:sp>
        <p:nvSpPr>
          <p:cNvPr id="3" name="Content Placeholder 2">
            <a:extLst>
              <a:ext uri="{FF2B5EF4-FFF2-40B4-BE49-F238E27FC236}">
                <a16:creationId xmlns:a16="http://schemas.microsoft.com/office/drawing/2014/main" id="{CD39340B-02D3-8479-FEAA-FB30FA4503A1}"/>
              </a:ext>
            </a:extLst>
          </p:cNvPr>
          <p:cNvSpPr>
            <a:spLocks noGrp="1"/>
          </p:cNvSpPr>
          <p:nvPr>
            <p:ph idx="1"/>
          </p:nvPr>
        </p:nvSpPr>
        <p:spPr/>
        <p:txBody>
          <a:bodyPr/>
          <a:lstStyle/>
          <a:p>
            <a:r>
              <a:rPr lang="en-US" dirty="0"/>
              <a:t>Quantified conditions of groundwater</a:t>
            </a:r>
          </a:p>
          <a:p>
            <a:pPr lvl="1"/>
            <a:r>
              <a:rPr lang="en-US" dirty="0"/>
              <a:t>Specified time or times in the future</a:t>
            </a:r>
          </a:p>
          <a:p>
            <a:r>
              <a:rPr lang="en-US" dirty="0"/>
              <a:t>Broad Policy Goal</a:t>
            </a:r>
          </a:p>
          <a:p>
            <a:r>
              <a:rPr lang="en-US" dirty="0"/>
              <a:t>GMA 11 has used drawdown as the DFC metric</a:t>
            </a:r>
          </a:p>
          <a:p>
            <a:r>
              <a:rPr lang="en-US" dirty="0"/>
              <a:t>Updated every five years</a:t>
            </a:r>
          </a:p>
          <a:p>
            <a:endParaRPr lang="en-US" dirty="0"/>
          </a:p>
        </p:txBody>
      </p:sp>
    </p:spTree>
    <p:extLst>
      <p:ext uri="{BB962C8B-B14F-4D97-AF65-F5344CB8AC3E}">
        <p14:creationId xmlns:p14="http://schemas.microsoft.com/office/powerpoint/2010/main" val="823117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3732C-A969-28D0-7FDA-C5B0E4B0B73D}"/>
              </a:ext>
            </a:extLst>
          </p:cNvPr>
          <p:cNvSpPr>
            <a:spLocks noGrp="1"/>
          </p:cNvSpPr>
          <p:nvPr>
            <p:ph type="title"/>
          </p:nvPr>
        </p:nvSpPr>
        <p:spPr/>
        <p:txBody>
          <a:bodyPr/>
          <a:lstStyle/>
          <a:p>
            <a:r>
              <a:rPr lang="en-US" dirty="0"/>
              <a:t>Modeled Available Groundwater (MAG)</a:t>
            </a:r>
          </a:p>
        </p:txBody>
      </p:sp>
      <p:sp>
        <p:nvSpPr>
          <p:cNvPr id="3" name="Content Placeholder 2">
            <a:extLst>
              <a:ext uri="{FF2B5EF4-FFF2-40B4-BE49-F238E27FC236}">
                <a16:creationId xmlns:a16="http://schemas.microsoft.com/office/drawing/2014/main" id="{09F81E4F-ADF6-7480-6147-14FFF2E76219}"/>
              </a:ext>
            </a:extLst>
          </p:cNvPr>
          <p:cNvSpPr>
            <a:spLocks noGrp="1"/>
          </p:cNvSpPr>
          <p:nvPr>
            <p:ph idx="1"/>
          </p:nvPr>
        </p:nvSpPr>
        <p:spPr/>
        <p:txBody>
          <a:bodyPr/>
          <a:lstStyle/>
          <a:p>
            <a:r>
              <a:rPr lang="en-US" dirty="0"/>
              <a:t>The amount of pumping necessary to achieve the desired future condition</a:t>
            </a:r>
          </a:p>
          <a:p>
            <a:r>
              <a:rPr lang="en-US" dirty="0"/>
              <a:t>TWDB calculation</a:t>
            </a:r>
          </a:p>
          <a:p>
            <a:pPr lvl="1"/>
            <a:r>
              <a:rPr lang="en-US" dirty="0"/>
              <a:t>In GMA 11: Model simulations</a:t>
            </a:r>
          </a:p>
          <a:p>
            <a:r>
              <a:rPr lang="en-US" dirty="0"/>
              <a:t>Statute defines two uses for MAGs:</a:t>
            </a:r>
          </a:p>
          <a:p>
            <a:pPr lvl="1"/>
            <a:r>
              <a:rPr lang="en-US" dirty="0"/>
              <a:t>“Groundwater Availability” in Regional Water Plans</a:t>
            </a:r>
          </a:p>
          <a:p>
            <a:pPr lvl="1"/>
            <a:r>
              <a:rPr lang="en-US" dirty="0"/>
              <a:t>One factor in GCD permitting decisions</a:t>
            </a:r>
          </a:p>
          <a:p>
            <a:r>
              <a:rPr lang="en-US" dirty="0"/>
              <a:t>GCDs are required to manage to the DFC (not the MAG)</a:t>
            </a:r>
          </a:p>
          <a:p>
            <a:endParaRPr lang="en-US" dirty="0"/>
          </a:p>
        </p:txBody>
      </p:sp>
    </p:spTree>
    <p:extLst>
      <p:ext uri="{BB962C8B-B14F-4D97-AF65-F5344CB8AC3E}">
        <p14:creationId xmlns:p14="http://schemas.microsoft.com/office/powerpoint/2010/main" val="6773610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BD87D0-F453-F75A-AEA3-45C189AFCD0B}"/>
            </a:ext>
          </a:extLst>
        </p:cNvPr>
        <p:cNvGrpSpPr/>
        <p:nvPr/>
      </p:nvGrpSpPr>
      <p:grpSpPr>
        <a:xfrm>
          <a:off x="0" y="0"/>
          <a:ext cx="0" cy="0"/>
          <a:chOff x="0" y="0"/>
          <a:chExt cx="0" cy="0"/>
        </a:xfrm>
      </p:grpSpPr>
      <p:sp>
        <p:nvSpPr>
          <p:cNvPr id="88066" name="Text Box 2">
            <a:extLst>
              <a:ext uri="{FF2B5EF4-FFF2-40B4-BE49-F238E27FC236}">
                <a16:creationId xmlns:a16="http://schemas.microsoft.com/office/drawing/2014/main" id="{87EB9C6A-59F8-0A9E-AA02-A09C1B280CB0}"/>
              </a:ext>
            </a:extLst>
          </p:cNvPr>
          <p:cNvSpPr txBox="1">
            <a:spLocks noChangeArrowheads="1"/>
          </p:cNvSpPr>
          <p:nvPr/>
        </p:nvSpPr>
        <p:spPr bwMode="auto">
          <a:xfrm>
            <a:off x="1752600" y="4038600"/>
            <a:ext cx="4264742"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4800" b="1" dirty="0"/>
              <a:t>Groundwater Availability</a:t>
            </a:r>
          </a:p>
        </p:txBody>
      </p:sp>
      <p:sp>
        <p:nvSpPr>
          <p:cNvPr id="88067" name="Text Box 3">
            <a:extLst>
              <a:ext uri="{FF2B5EF4-FFF2-40B4-BE49-F238E27FC236}">
                <a16:creationId xmlns:a16="http://schemas.microsoft.com/office/drawing/2014/main" id="{D1FC847C-1CC0-33CF-EBD1-73D35C7EC6FA}"/>
              </a:ext>
            </a:extLst>
          </p:cNvPr>
          <p:cNvSpPr txBox="1">
            <a:spLocks noChangeArrowheads="1"/>
          </p:cNvSpPr>
          <p:nvPr/>
        </p:nvSpPr>
        <p:spPr bwMode="auto">
          <a:xfrm>
            <a:off x="5791200" y="4424518"/>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5400" b="1" dirty="0"/>
              <a:t>=</a:t>
            </a:r>
          </a:p>
        </p:txBody>
      </p:sp>
      <p:sp>
        <p:nvSpPr>
          <p:cNvPr id="88068" name="Text Box 4">
            <a:extLst>
              <a:ext uri="{FF2B5EF4-FFF2-40B4-BE49-F238E27FC236}">
                <a16:creationId xmlns:a16="http://schemas.microsoft.com/office/drawing/2014/main" id="{D2F1C077-232A-BF98-FFDD-490896BD91AF}"/>
              </a:ext>
            </a:extLst>
          </p:cNvPr>
          <p:cNvSpPr txBox="1">
            <a:spLocks noChangeArrowheads="1"/>
          </p:cNvSpPr>
          <p:nvPr/>
        </p:nvSpPr>
        <p:spPr bwMode="auto">
          <a:xfrm>
            <a:off x="6630629" y="4419600"/>
            <a:ext cx="4419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5400" b="1" dirty="0"/>
              <a:t>DFC  +  MAG</a:t>
            </a:r>
          </a:p>
        </p:txBody>
      </p:sp>
    </p:spTree>
    <p:extLst>
      <p:ext uri="{BB962C8B-B14F-4D97-AF65-F5344CB8AC3E}">
        <p14:creationId xmlns:p14="http://schemas.microsoft.com/office/powerpoint/2010/main" val="39631733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Box 2"/>
          <p:cNvSpPr txBox="1">
            <a:spLocks noChangeArrowheads="1"/>
          </p:cNvSpPr>
          <p:nvPr/>
        </p:nvSpPr>
        <p:spPr bwMode="auto">
          <a:xfrm>
            <a:off x="1752600" y="4038600"/>
            <a:ext cx="4264742"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4800" b="1" dirty="0"/>
              <a:t>Groundwater Availability</a:t>
            </a:r>
          </a:p>
        </p:txBody>
      </p:sp>
      <p:sp>
        <p:nvSpPr>
          <p:cNvPr id="88067" name="Text Box 3"/>
          <p:cNvSpPr txBox="1">
            <a:spLocks noChangeArrowheads="1"/>
          </p:cNvSpPr>
          <p:nvPr/>
        </p:nvSpPr>
        <p:spPr bwMode="auto">
          <a:xfrm>
            <a:off x="5791200" y="4424518"/>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5400" b="1" dirty="0"/>
              <a:t>=</a:t>
            </a:r>
          </a:p>
        </p:txBody>
      </p:sp>
      <p:sp>
        <p:nvSpPr>
          <p:cNvPr id="88068" name="Text Box 4"/>
          <p:cNvSpPr txBox="1">
            <a:spLocks noChangeArrowheads="1"/>
          </p:cNvSpPr>
          <p:nvPr/>
        </p:nvSpPr>
        <p:spPr bwMode="auto">
          <a:xfrm>
            <a:off x="6630629" y="4419600"/>
            <a:ext cx="4419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5400" b="1" dirty="0"/>
              <a:t>DFC  +  MAG</a:t>
            </a:r>
          </a:p>
        </p:txBody>
      </p:sp>
      <p:sp>
        <p:nvSpPr>
          <p:cNvPr id="88069" name="Text Box 5"/>
          <p:cNvSpPr txBox="1">
            <a:spLocks noChangeArrowheads="1"/>
          </p:cNvSpPr>
          <p:nvPr/>
        </p:nvSpPr>
        <p:spPr bwMode="auto">
          <a:xfrm>
            <a:off x="6479458" y="1565701"/>
            <a:ext cx="472194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4800" b="1" dirty="0"/>
              <a:t>Policy + Science</a:t>
            </a:r>
          </a:p>
        </p:txBody>
      </p:sp>
      <p:sp>
        <p:nvSpPr>
          <p:cNvPr id="88070" name="Text Box 6"/>
          <p:cNvSpPr txBox="1">
            <a:spLocks noChangeArrowheads="1"/>
          </p:cNvSpPr>
          <p:nvPr/>
        </p:nvSpPr>
        <p:spPr bwMode="auto">
          <a:xfrm>
            <a:off x="1752600" y="1249740"/>
            <a:ext cx="4011561"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4800" b="1" dirty="0"/>
              <a:t>Groundwater Availability</a:t>
            </a:r>
          </a:p>
        </p:txBody>
      </p:sp>
      <p:sp>
        <p:nvSpPr>
          <p:cNvPr id="88071" name="Text Box 7"/>
          <p:cNvSpPr txBox="1">
            <a:spLocks noChangeArrowheads="1"/>
          </p:cNvSpPr>
          <p:nvPr/>
        </p:nvSpPr>
        <p:spPr bwMode="auto">
          <a:xfrm>
            <a:off x="5791200" y="1524000"/>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5400" b="1" dirty="0"/>
              <a:t>=</a:t>
            </a:r>
          </a:p>
        </p:txBody>
      </p:sp>
    </p:spTree>
    <p:extLst>
      <p:ext uri="{BB962C8B-B14F-4D97-AF65-F5344CB8AC3E}">
        <p14:creationId xmlns:p14="http://schemas.microsoft.com/office/powerpoint/2010/main" val="39596097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F271D-9339-CE34-8869-4DF6C1EDD45B}"/>
              </a:ext>
            </a:extLst>
          </p:cNvPr>
          <p:cNvSpPr>
            <a:spLocks noGrp="1"/>
          </p:cNvSpPr>
          <p:nvPr>
            <p:ph type="title"/>
          </p:nvPr>
        </p:nvSpPr>
        <p:spPr/>
        <p:txBody>
          <a:bodyPr/>
          <a:lstStyle/>
          <a:p>
            <a:r>
              <a:rPr lang="en-US" dirty="0"/>
              <a:t>DFC Process Since 2011</a:t>
            </a:r>
          </a:p>
        </p:txBody>
      </p:sp>
      <p:sp>
        <p:nvSpPr>
          <p:cNvPr id="3" name="Content Placeholder 2">
            <a:extLst>
              <a:ext uri="{FF2B5EF4-FFF2-40B4-BE49-F238E27FC236}">
                <a16:creationId xmlns:a16="http://schemas.microsoft.com/office/drawing/2014/main" id="{658C6052-FDEA-5CA6-4B4C-9C887F62CEA4}"/>
              </a:ext>
            </a:extLst>
          </p:cNvPr>
          <p:cNvSpPr>
            <a:spLocks noGrp="1"/>
          </p:cNvSpPr>
          <p:nvPr>
            <p:ph idx="1"/>
          </p:nvPr>
        </p:nvSpPr>
        <p:spPr/>
        <p:txBody>
          <a:bodyPr/>
          <a:lstStyle/>
          <a:p>
            <a:r>
              <a:rPr lang="en-US" dirty="0"/>
              <a:t>Consider 9 specific factors</a:t>
            </a:r>
          </a:p>
          <a:p>
            <a:r>
              <a:rPr lang="en-US" dirty="0"/>
              <a:t>“Proposed” DFC</a:t>
            </a:r>
          </a:p>
          <a:p>
            <a:r>
              <a:rPr lang="en-US" dirty="0"/>
              <a:t>Public comments and public hearings</a:t>
            </a:r>
          </a:p>
          <a:p>
            <a:r>
              <a:rPr lang="en-US" dirty="0"/>
              <a:t>District summary reports</a:t>
            </a:r>
          </a:p>
          <a:p>
            <a:r>
              <a:rPr lang="en-US" dirty="0"/>
              <a:t>“Final” DFC</a:t>
            </a:r>
          </a:p>
          <a:p>
            <a:r>
              <a:rPr lang="en-US" dirty="0"/>
              <a:t>“Explanatory Report”</a:t>
            </a:r>
          </a:p>
        </p:txBody>
      </p:sp>
    </p:spTree>
    <p:extLst>
      <p:ext uri="{BB962C8B-B14F-4D97-AF65-F5344CB8AC3E}">
        <p14:creationId xmlns:p14="http://schemas.microsoft.com/office/powerpoint/2010/main" val="15290543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2ED5F-8211-41D9-8B33-285480640F96}"/>
              </a:ext>
            </a:extLst>
          </p:cNvPr>
          <p:cNvSpPr>
            <a:spLocks noGrp="1"/>
          </p:cNvSpPr>
          <p:nvPr>
            <p:ph type="title"/>
          </p:nvPr>
        </p:nvSpPr>
        <p:spPr>
          <a:xfrm>
            <a:off x="838200" y="365126"/>
            <a:ext cx="10515600" cy="804914"/>
          </a:xfrm>
        </p:spPr>
        <p:txBody>
          <a:bodyPr/>
          <a:lstStyle/>
          <a:p>
            <a:r>
              <a:rPr lang="en-US" dirty="0"/>
              <a:t>Nine Factors</a:t>
            </a:r>
          </a:p>
        </p:txBody>
      </p:sp>
      <p:sp>
        <p:nvSpPr>
          <p:cNvPr id="3" name="Content Placeholder 2">
            <a:extLst>
              <a:ext uri="{FF2B5EF4-FFF2-40B4-BE49-F238E27FC236}">
                <a16:creationId xmlns:a16="http://schemas.microsoft.com/office/drawing/2014/main" id="{4D9E05C9-C49C-63D3-427B-8DD56A4CDDA8}"/>
              </a:ext>
            </a:extLst>
          </p:cNvPr>
          <p:cNvSpPr>
            <a:spLocks noGrp="1"/>
          </p:cNvSpPr>
          <p:nvPr>
            <p:ph idx="1"/>
          </p:nvPr>
        </p:nvSpPr>
        <p:spPr>
          <a:xfrm>
            <a:off x="690716" y="1337188"/>
            <a:ext cx="10515600" cy="5073444"/>
          </a:xfrm>
        </p:spPr>
        <p:txBody>
          <a:bodyPr>
            <a:normAutofit lnSpcReduction="10000"/>
          </a:bodyPr>
          <a:lstStyle/>
          <a:p>
            <a:pPr marL="609600" indent="-609600">
              <a:buFontTx/>
              <a:buAutoNum type="arabicPeriod"/>
            </a:pPr>
            <a:r>
              <a:rPr lang="en-US" dirty="0"/>
              <a:t>Aquifer uses or conditions </a:t>
            </a:r>
          </a:p>
          <a:p>
            <a:pPr marL="609600" indent="-609600">
              <a:buFontTx/>
              <a:buAutoNum type="arabicPeriod"/>
            </a:pPr>
            <a:r>
              <a:rPr lang="en-US" dirty="0"/>
              <a:t>State water plan needs and water management strategies </a:t>
            </a:r>
          </a:p>
          <a:p>
            <a:pPr marL="609600" indent="-609600">
              <a:buFontTx/>
              <a:buAutoNum type="arabicPeriod"/>
            </a:pPr>
            <a:r>
              <a:rPr lang="en-US" dirty="0"/>
              <a:t>Hydrological conditions</a:t>
            </a:r>
          </a:p>
          <a:p>
            <a:pPr marL="1009650" lvl="1" indent="-609600"/>
            <a:r>
              <a:rPr lang="en-US" dirty="0"/>
              <a:t>Recoverable storage (from TWDB)</a:t>
            </a:r>
          </a:p>
          <a:p>
            <a:pPr marL="1009650" lvl="1" indent="-609600"/>
            <a:r>
              <a:rPr lang="en-US" dirty="0"/>
              <a:t>Groundwater budget</a:t>
            </a:r>
          </a:p>
          <a:p>
            <a:pPr marL="552450" indent="-609600">
              <a:buFont typeface="+mj-lt"/>
              <a:buAutoNum type="arabicPeriod"/>
            </a:pPr>
            <a:r>
              <a:rPr lang="en-US" dirty="0"/>
              <a:t>Other environmental impacts</a:t>
            </a:r>
          </a:p>
          <a:p>
            <a:pPr marL="552450" indent="-609600">
              <a:buFont typeface="+mj-lt"/>
              <a:buAutoNum type="arabicPeriod"/>
            </a:pPr>
            <a:r>
              <a:rPr lang="en-US" dirty="0"/>
              <a:t>Subsidence</a:t>
            </a:r>
          </a:p>
          <a:p>
            <a:pPr marL="552450" indent="-609600">
              <a:buFont typeface="+mj-lt"/>
              <a:buAutoNum type="arabicPeriod"/>
            </a:pPr>
            <a:r>
              <a:rPr lang="en-US" dirty="0"/>
              <a:t>Socioeconomic impacts</a:t>
            </a:r>
          </a:p>
          <a:p>
            <a:pPr marL="552450" indent="-609600">
              <a:buFont typeface="+mj-lt"/>
              <a:buAutoNum type="arabicPeriod"/>
            </a:pPr>
            <a:r>
              <a:rPr lang="en-US" dirty="0"/>
              <a:t>The impact on the interests and rights in private property</a:t>
            </a:r>
          </a:p>
          <a:p>
            <a:pPr marL="552450" indent="-609600">
              <a:buFont typeface="+mj-lt"/>
              <a:buAutoNum type="arabicPeriod"/>
            </a:pPr>
            <a:r>
              <a:rPr lang="en-US" dirty="0"/>
              <a:t>The feasibility of achieving the desired future condition</a:t>
            </a:r>
          </a:p>
          <a:p>
            <a:pPr marL="552450" indent="-609600">
              <a:buFont typeface="+mj-lt"/>
              <a:buAutoNum type="arabicPeriod"/>
            </a:pPr>
            <a:r>
              <a:rPr lang="en-US" dirty="0"/>
              <a:t>Any other relevant information</a:t>
            </a:r>
          </a:p>
          <a:p>
            <a:pPr marL="552450" indent="-609600">
              <a:buFont typeface="+mj-lt"/>
              <a:buAutoNum type="arabicPeriod"/>
            </a:pPr>
            <a:endParaRPr lang="en-US" dirty="0"/>
          </a:p>
          <a:p>
            <a:endParaRPr lang="en-US" dirty="0"/>
          </a:p>
        </p:txBody>
      </p:sp>
    </p:spTree>
    <p:extLst>
      <p:ext uri="{BB962C8B-B14F-4D97-AF65-F5344CB8AC3E}">
        <p14:creationId xmlns:p14="http://schemas.microsoft.com/office/powerpoint/2010/main" val="36948541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D83CE2-53FC-9AED-1DA0-6D26DB076A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5E3D32-D7AD-A4D2-A53F-DF43FD6FC76B}"/>
              </a:ext>
            </a:extLst>
          </p:cNvPr>
          <p:cNvSpPr>
            <a:spLocks noGrp="1"/>
          </p:cNvSpPr>
          <p:nvPr>
            <p:ph type="title"/>
          </p:nvPr>
        </p:nvSpPr>
        <p:spPr>
          <a:xfrm>
            <a:off x="838200" y="365126"/>
            <a:ext cx="10515600" cy="804914"/>
          </a:xfrm>
        </p:spPr>
        <p:txBody>
          <a:bodyPr/>
          <a:lstStyle/>
          <a:p>
            <a:r>
              <a:rPr lang="en-US" dirty="0"/>
              <a:t>Nine Factors</a:t>
            </a:r>
          </a:p>
        </p:txBody>
      </p:sp>
      <p:sp>
        <p:nvSpPr>
          <p:cNvPr id="3" name="Content Placeholder 2">
            <a:extLst>
              <a:ext uri="{FF2B5EF4-FFF2-40B4-BE49-F238E27FC236}">
                <a16:creationId xmlns:a16="http://schemas.microsoft.com/office/drawing/2014/main" id="{F9009E63-5A71-D55C-A0E3-54D5FDDFDC2B}"/>
              </a:ext>
            </a:extLst>
          </p:cNvPr>
          <p:cNvSpPr>
            <a:spLocks noGrp="1"/>
          </p:cNvSpPr>
          <p:nvPr>
            <p:ph idx="1"/>
          </p:nvPr>
        </p:nvSpPr>
        <p:spPr>
          <a:xfrm>
            <a:off x="690716" y="1337188"/>
            <a:ext cx="10515600" cy="5073444"/>
          </a:xfrm>
        </p:spPr>
        <p:txBody>
          <a:bodyPr>
            <a:normAutofit lnSpcReduction="10000"/>
          </a:bodyPr>
          <a:lstStyle/>
          <a:p>
            <a:pPr marL="609600" indent="-609600">
              <a:buFontTx/>
              <a:buAutoNum type="arabicPeriod"/>
            </a:pPr>
            <a:r>
              <a:rPr lang="en-US" dirty="0"/>
              <a:t>Aquifer uses or conditions </a:t>
            </a:r>
          </a:p>
          <a:p>
            <a:pPr marL="609600" indent="-609600">
              <a:buFontTx/>
              <a:buAutoNum type="arabicPeriod"/>
            </a:pPr>
            <a:r>
              <a:rPr lang="en-US" dirty="0"/>
              <a:t>State water plan needs and water management strategies </a:t>
            </a:r>
          </a:p>
          <a:p>
            <a:pPr marL="609600" indent="-609600">
              <a:buFontTx/>
              <a:buAutoNum type="arabicPeriod"/>
            </a:pPr>
            <a:r>
              <a:rPr lang="en-US" dirty="0"/>
              <a:t>Hydrological conditions</a:t>
            </a:r>
          </a:p>
          <a:p>
            <a:pPr marL="1009650" lvl="1" indent="-609600"/>
            <a:r>
              <a:rPr lang="en-US" dirty="0"/>
              <a:t>Recoverable storage (from TWDB)</a:t>
            </a:r>
          </a:p>
          <a:p>
            <a:pPr marL="1009650" lvl="1" indent="-609600"/>
            <a:r>
              <a:rPr lang="en-US" dirty="0"/>
              <a:t>Groundwater budget</a:t>
            </a:r>
          </a:p>
          <a:p>
            <a:pPr marL="552450" indent="-609600">
              <a:buFont typeface="+mj-lt"/>
              <a:buAutoNum type="arabicPeriod"/>
            </a:pPr>
            <a:r>
              <a:rPr lang="en-US" dirty="0"/>
              <a:t>Other environmental impacts</a:t>
            </a:r>
          </a:p>
          <a:p>
            <a:pPr marL="552450" indent="-609600">
              <a:buFont typeface="+mj-lt"/>
              <a:buAutoNum type="arabicPeriod"/>
            </a:pPr>
            <a:r>
              <a:rPr lang="en-US" dirty="0"/>
              <a:t>Subsidence</a:t>
            </a:r>
          </a:p>
          <a:p>
            <a:pPr marL="552450" indent="-609600">
              <a:buFont typeface="+mj-lt"/>
              <a:buAutoNum type="arabicPeriod"/>
            </a:pPr>
            <a:r>
              <a:rPr lang="en-US" dirty="0"/>
              <a:t>Socioeconomic impacts</a:t>
            </a:r>
          </a:p>
          <a:p>
            <a:pPr marL="552450" indent="-609600">
              <a:buFont typeface="+mj-lt"/>
              <a:buAutoNum type="arabicPeriod"/>
            </a:pPr>
            <a:r>
              <a:rPr lang="en-US" dirty="0"/>
              <a:t>The impact on the interests and rights in private property</a:t>
            </a:r>
          </a:p>
          <a:p>
            <a:pPr marL="552450" indent="-609600">
              <a:buFont typeface="+mj-lt"/>
              <a:buAutoNum type="arabicPeriod"/>
            </a:pPr>
            <a:r>
              <a:rPr lang="en-US" dirty="0"/>
              <a:t>The feasibility of achieving the desired future condition</a:t>
            </a:r>
          </a:p>
          <a:p>
            <a:pPr marL="552450" indent="-609600">
              <a:buFont typeface="+mj-lt"/>
              <a:buAutoNum type="arabicPeriod"/>
            </a:pPr>
            <a:r>
              <a:rPr lang="en-US" dirty="0"/>
              <a:t>Any other relevant information</a:t>
            </a:r>
          </a:p>
          <a:p>
            <a:pPr marL="552450" indent="-609600">
              <a:buFont typeface="+mj-lt"/>
              <a:buAutoNum type="arabicPeriod"/>
            </a:pPr>
            <a:endParaRPr lang="en-US" dirty="0"/>
          </a:p>
          <a:p>
            <a:endParaRPr lang="en-US" dirty="0"/>
          </a:p>
        </p:txBody>
      </p:sp>
      <p:sp>
        <p:nvSpPr>
          <p:cNvPr id="4" name="Rectangle 3">
            <a:extLst>
              <a:ext uri="{FF2B5EF4-FFF2-40B4-BE49-F238E27FC236}">
                <a16:creationId xmlns:a16="http://schemas.microsoft.com/office/drawing/2014/main" id="{BB953C6D-1F19-DCD9-C920-1C7AFB46CB84}"/>
              </a:ext>
            </a:extLst>
          </p:cNvPr>
          <p:cNvSpPr/>
          <p:nvPr/>
        </p:nvSpPr>
        <p:spPr>
          <a:xfrm>
            <a:off x="923731" y="2668555"/>
            <a:ext cx="5495730" cy="382555"/>
          </a:xfrm>
          <a:prstGeom prst="rect">
            <a:avLst/>
          </a:prstGeom>
          <a:noFill/>
          <a:ln w="539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80630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535835-FBD6-9784-312E-4D5B30F43C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E896AE-B2AA-13C2-64BA-19A626EFCD52}"/>
              </a:ext>
            </a:extLst>
          </p:cNvPr>
          <p:cNvSpPr>
            <a:spLocks noGrp="1"/>
          </p:cNvSpPr>
          <p:nvPr>
            <p:ph type="title"/>
          </p:nvPr>
        </p:nvSpPr>
        <p:spPr>
          <a:xfrm>
            <a:off x="838200" y="365126"/>
            <a:ext cx="10515600" cy="804914"/>
          </a:xfrm>
        </p:spPr>
        <p:txBody>
          <a:bodyPr/>
          <a:lstStyle/>
          <a:p>
            <a:r>
              <a:rPr lang="en-US" dirty="0"/>
              <a:t>Nine Factors</a:t>
            </a:r>
          </a:p>
        </p:txBody>
      </p:sp>
      <p:sp>
        <p:nvSpPr>
          <p:cNvPr id="3" name="Content Placeholder 2">
            <a:extLst>
              <a:ext uri="{FF2B5EF4-FFF2-40B4-BE49-F238E27FC236}">
                <a16:creationId xmlns:a16="http://schemas.microsoft.com/office/drawing/2014/main" id="{D18ABF06-B143-E7C3-12A4-B6BC353899D4}"/>
              </a:ext>
            </a:extLst>
          </p:cNvPr>
          <p:cNvSpPr>
            <a:spLocks noGrp="1"/>
          </p:cNvSpPr>
          <p:nvPr>
            <p:ph idx="1"/>
          </p:nvPr>
        </p:nvSpPr>
        <p:spPr>
          <a:xfrm>
            <a:off x="690716" y="1337188"/>
            <a:ext cx="10515600" cy="5073444"/>
          </a:xfrm>
        </p:spPr>
        <p:txBody>
          <a:bodyPr>
            <a:normAutofit lnSpcReduction="10000"/>
          </a:bodyPr>
          <a:lstStyle/>
          <a:p>
            <a:pPr marL="609600" indent="-609600">
              <a:buFontTx/>
              <a:buAutoNum type="arabicPeriod"/>
            </a:pPr>
            <a:r>
              <a:rPr lang="en-US" dirty="0"/>
              <a:t>Aquifer uses or conditions </a:t>
            </a:r>
          </a:p>
          <a:p>
            <a:pPr marL="609600" indent="-609600">
              <a:buFontTx/>
              <a:buAutoNum type="arabicPeriod"/>
            </a:pPr>
            <a:r>
              <a:rPr lang="en-US" dirty="0"/>
              <a:t>State water plan needs and water management strategies </a:t>
            </a:r>
          </a:p>
          <a:p>
            <a:pPr marL="609600" indent="-609600">
              <a:buFontTx/>
              <a:buAutoNum type="arabicPeriod"/>
            </a:pPr>
            <a:r>
              <a:rPr lang="en-US" dirty="0"/>
              <a:t>Hydrological conditions</a:t>
            </a:r>
          </a:p>
          <a:p>
            <a:pPr marL="1009650" lvl="1" indent="-609600"/>
            <a:r>
              <a:rPr lang="en-US" dirty="0"/>
              <a:t>Recoverable storage (from TWDB)</a:t>
            </a:r>
          </a:p>
          <a:p>
            <a:pPr marL="1009650" lvl="1" indent="-609600"/>
            <a:r>
              <a:rPr lang="en-US" dirty="0"/>
              <a:t>Groundwater budget</a:t>
            </a:r>
          </a:p>
          <a:p>
            <a:pPr marL="552450" indent="-609600">
              <a:buFont typeface="+mj-lt"/>
              <a:buAutoNum type="arabicPeriod"/>
            </a:pPr>
            <a:r>
              <a:rPr lang="en-US" dirty="0"/>
              <a:t>Other environmental impacts</a:t>
            </a:r>
          </a:p>
          <a:p>
            <a:pPr marL="552450" indent="-609600">
              <a:buFont typeface="+mj-lt"/>
              <a:buAutoNum type="arabicPeriod"/>
            </a:pPr>
            <a:r>
              <a:rPr lang="en-US" dirty="0"/>
              <a:t>Subsidence</a:t>
            </a:r>
          </a:p>
          <a:p>
            <a:pPr marL="552450" indent="-609600">
              <a:buFont typeface="+mj-lt"/>
              <a:buAutoNum type="arabicPeriod"/>
            </a:pPr>
            <a:r>
              <a:rPr lang="en-US" dirty="0"/>
              <a:t>Socioeconomic impacts</a:t>
            </a:r>
          </a:p>
          <a:p>
            <a:pPr marL="552450" indent="-609600">
              <a:buFont typeface="+mj-lt"/>
              <a:buAutoNum type="arabicPeriod"/>
            </a:pPr>
            <a:r>
              <a:rPr lang="en-US" dirty="0"/>
              <a:t>The impact on the interests and rights in private property</a:t>
            </a:r>
          </a:p>
          <a:p>
            <a:pPr marL="552450" indent="-609600">
              <a:buFont typeface="+mj-lt"/>
              <a:buAutoNum type="arabicPeriod"/>
            </a:pPr>
            <a:r>
              <a:rPr lang="en-US" dirty="0"/>
              <a:t>The feasibility of achieving the desired future condition</a:t>
            </a:r>
          </a:p>
          <a:p>
            <a:pPr marL="552450" indent="-609600">
              <a:buFont typeface="+mj-lt"/>
              <a:buAutoNum type="arabicPeriod"/>
            </a:pPr>
            <a:r>
              <a:rPr lang="en-US" dirty="0"/>
              <a:t>Any other relevant information</a:t>
            </a:r>
          </a:p>
          <a:p>
            <a:pPr marL="552450" indent="-609600">
              <a:buFont typeface="+mj-lt"/>
              <a:buAutoNum type="arabicPeriod"/>
            </a:pPr>
            <a:endParaRPr lang="en-US" dirty="0"/>
          </a:p>
          <a:p>
            <a:endParaRPr lang="en-US" dirty="0"/>
          </a:p>
        </p:txBody>
      </p:sp>
      <p:sp>
        <p:nvSpPr>
          <p:cNvPr id="4" name="Rectangle 3">
            <a:extLst>
              <a:ext uri="{FF2B5EF4-FFF2-40B4-BE49-F238E27FC236}">
                <a16:creationId xmlns:a16="http://schemas.microsoft.com/office/drawing/2014/main" id="{7362AFA9-11DC-7374-33CB-C20DEAD43D4D}"/>
              </a:ext>
            </a:extLst>
          </p:cNvPr>
          <p:cNvSpPr/>
          <p:nvPr/>
        </p:nvSpPr>
        <p:spPr>
          <a:xfrm>
            <a:off x="690715" y="1787609"/>
            <a:ext cx="9668767" cy="382555"/>
          </a:xfrm>
          <a:prstGeom prst="rect">
            <a:avLst/>
          </a:prstGeom>
          <a:noFill/>
          <a:ln w="539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85579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E786E-8AD1-3D2B-7DD8-76F780E337A7}"/>
              </a:ext>
            </a:extLst>
          </p:cNvPr>
          <p:cNvSpPr>
            <a:spLocks noGrp="1"/>
          </p:cNvSpPr>
          <p:nvPr>
            <p:ph type="title"/>
          </p:nvPr>
        </p:nvSpPr>
        <p:spPr/>
        <p:txBody>
          <a:bodyPr/>
          <a:lstStyle/>
          <a:p>
            <a:r>
              <a:rPr lang="en-US" dirty="0"/>
              <a:t>In Addition….</a:t>
            </a:r>
          </a:p>
        </p:txBody>
      </p:sp>
      <p:sp>
        <p:nvSpPr>
          <p:cNvPr id="3" name="Content Placeholder 2">
            <a:extLst>
              <a:ext uri="{FF2B5EF4-FFF2-40B4-BE49-F238E27FC236}">
                <a16:creationId xmlns:a16="http://schemas.microsoft.com/office/drawing/2014/main" id="{E2FDC3A6-FABD-17D6-4A34-B2F95C6F9EC5}"/>
              </a:ext>
            </a:extLst>
          </p:cNvPr>
          <p:cNvSpPr>
            <a:spLocks noGrp="1"/>
          </p:cNvSpPr>
          <p:nvPr>
            <p:ph idx="1"/>
          </p:nvPr>
        </p:nvSpPr>
        <p:spPr>
          <a:xfrm>
            <a:off x="550607" y="1825625"/>
            <a:ext cx="11356258" cy="4351338"/>
          </a:xfrm>
        </p:spPr>
        <p:txBody>
          <a:bodyPr/>
          <a:lstStyle/>
          <a:p>
            <a:r>
              <a:rPr lang="en-US" dirty="0"/>
              <a:t>The desired future conditions proposed must provide a balance between the highest practicable level of groundwater production and the conservation, preservation, protection, recharging, and prevention of waste of groundwater and control of subsidence in the management area.</a:t>
            </a:r>
          </a:p>
          <a:p>
            <a:endParaRPr lang="en-US" dirty="0"/>
          </a:p>
        </p:txBody>
      </p:sp>
    </p:spTree>
    <p:extLst>
      <p:ext uri="{BB962C8B-B14F-4D97-AF65-F5344CB8AC3E}">
        <p14:creationId xmlns:p14="http://schemas.microsoft.com/office/powerpoint/2010/main" val="31144288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A50EA1-0ACC-AD0B-DB72-0176EBCDD1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F3F1F4-CF05-559F-D45F-DE2E2EF22E78}"/>
              </a:ext>
            </a:extLst>
          </p:cNvPr>
          <p:cNvSpPr>
            <a:spLocks noGrp="1"/>
          </p:cNvSpPr>
          <p:nvPr>
            <p:ph type="title"/>
          </p:nvPr>
        </p:nvSpPr>
        <p:spPr/>
        <p:txBody>
          <a:bodyPr/>
          <a:lstStyle/>
          <a:p>
            <a:r>
              <a:rPr lang="en-US" dirty="0"/>
              <a:t>In Addition….</a:t>
            </a:r>
          </a:p>
        </p:txBody>
      </p:sp>
      <p:sp>
        <p:nvSpPr>
          <p:cNvPr id="3" name="Content Placeholder 2">
            <a:extLst>
              <a:ext uri="{FF2B5EF4-FFF2-40B4-BE49-F238E27FC236}">
                <a16:creationId xmlns:a16="http://schemas.microsoft.com/office/drawing/2014/main" id="{F327F892-1AB4-1043-37AF-8D54AC754855}"/>
              </a:ext>
            </a:extLst>
          </p:cNvPr>
          <p:cNvSpPr>
            <a:spLocks noGrp="1"/>
          </p:cNvSpPr>
          <p:nvPr>
            <p:ph idx="1"/>
          </p:nvPr>
        </p:nvSpPr>
        <p:spPr>
          <a:xfrm>
            <a:off x="550607" y="1825625"/>
            <a:ext cx="11356258" cy="4351338"/>
          </a:xfrm>
        </p:spPr>
        <p:txBody>
          <a:bodyPr/>
          <a:lstStyle/>
          <a:p>
            <a:r>
              <a:rPr lang="en-US" dirty="0"/>
              <a:t>The desired future conditions proposed must provide a balance between the highest practicable level of groundwater production and the conservation, preservation, protection, recharging, and prevention of waste of groundwater and control of subsidence in the management area.</a:t>
            </a:r>
          </a:p>
          <a:p>
            <a:endParaRPr lang="en-US" dirty="0"/>
          </a:p>
        </p:txBody>
      </p:sp>
      <p:sp>
        <p:nvSpPr>
          <p:cNvPr id="4" name="Rectangle 3">
            <a:extLst>
              <a:ext uri="{FF2B5EF4-FFF2-40B4-BE49-F238E27FC236}">
                <a16:creationId xmlns:a16="http://schemas.microsoft.com/office/drawing/2014/main" id="{45364758-49C4-7F13-FF2A-DF52BEC975DE}"/>
              </a:ext>
            </a:extLst>
          </p:cNvPr>
          <p:cNvSpPr/>
          <p:nvPr/>
        </p:nvSpPr>
        <p:spPr>
          <a:xfrm>
            <a:off x="9193161" y="1825625"/>
            <a:ext cx="1396181" cy="396465"/>
          </a:xfrm>
          <a:prstGeom prst="rect">
            <a:avLst/>
          </a:prstGeom>
          <a:noFill/>
          <a:ln w="4762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4176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F58D5-9526-2C8E-5219-F8B4A227A65C}"/>
              </a:ext>
            </a:extLst>
          </p:cNvPr>
          <p:cNvSpPr>
            <a:spLocks noGrp="1"/>
          </p:cNvSpPr>
          <p:nvPr>
            <p:ph type="title"/>
          </p:nvPr>
        </p:nvSpPr>
        <p:spPr/>
        <p:txBody>
          <a:bodyPr/>
          <a:lstStyle/>
          <a:p>
            <a:r>
              <a:rPr lang="en-US" dirty="0"/>
              <a:t>Objectives for Today</a:t>
            </a:r>
          </a:p>
        </p:txBody>
      </p:sp>
      <p:sp>
        <p:nvSpPr>
          <p:cNvPr id="3" name="Content Placeholder 2">
            <a:extLst>
              <a:ext uri="{FF2B5EF4-FFF2-40B4-BE49-F238E27FC236}">
                <a16:creationId xmlns:a16="http://schemas.microsoft.com/office/drawing/2014/main" id="{CE92F4D2-EBF0-E79A-9379-B86959592939}"/>
              </a:ext>
            </a:extLst>
          </p:cNvPr>
          <p:cNvSpPr>
            <a:spLocks noGrp="1"/>
          </p:cNvSpPr>
          <p:nvPr>
            <p:ph idx="1"/>
          </p:nvPr>
        </p:nvSpPr>
        <p:spPr>
          <a:xfrm>
            <a:off x="838200" y="1825625"/>
            <a:ext cx="10515600" cy="4530570"/>
          </a:xfrm>
        </p:spPr>
        <p:txBody>
          <a:bodyPr>
            <a:normAutofit fontScale="92500" lnSpcReduction="20000"/>
          </a:bodyPr>
          <a:lstStyle/>
          <a:p>
            <a:r>
              <a:rPr lang="en-US" dirty="0"/>
              <a:t>Statutory deadline for Proposed Desired Future Condition (DFC)</a:t>
            </a:r>
          </a:p>
          <a:p>
            <a:pPr lvl="1"/>
            <a:r>
              <a:rPr lang="en-US" dirty="0"/>
              <a:t>May 1, 2026</a:t>
            </a:r>
          </a:p>
          <a:p>
            <a:pPr lvl="1"/>
            <a:r>
              <a:rPr lang="en-US" dirty="0"/>
              <a:t>Only decisions today relate to direction for next several weeks work </a:t>
            </a:r>
          </a:p>
          <a:p>
            <a:r>
              <a:rPr lang="en-US" dirty="0"/>
              <a:t>Presentation includes a detailed history of previous rounds of joint planning</a:t>
            </a:r>
          </a:p>
          <a:p>
            <a:pPr lvl="1"/>
            <a:r>
              <a:rPr lang="en-US" dirty="0"/>
              <a:t>Recent increase in interest</a:t>
            </a:r>
          </a:p>
          <a:p>
            <a:pPr lvl="1"/>
            <a:r>
              <a:rPr lang="en-US" dirty="0"/>
              <a:t>Provided for background and context for public</a:t>
            </a:r>
          </a:p>
          <a:p>
            <a:pPr lvl="1"/>
            <a:r>
              <a:rPr lang="en-US" dirty="0"/>
              <a:t>Slides are intended to be used as a reference</a:t>
            </a:r>
          </a:p>
          <a:p>
            <a:r>
              <a:rPr lang="en-US" dirty="0"/>
              <a:t>Focus of the meeting is a discussion of the statutory factors for this round of joint planning</a:t>
            </a:r>
          </a:p>
          <a:p>
            <a:pPr lvl="1"/>
            <a:r>
              <a:rPr lang="en-US" dirty="0"/>
              <a:t>Will be documented in explanatory report (draft completed in Spring 2026)</a:t>
            </a:r>
          </a:p>
          <a:p>
            <a:r>
              <a:rPr lang="en-US" dirty="0"/>
              <a:t>Recommendations included for additional simulations (alternative DFCs) to be discussed in early 2026</a:t>
            </a:r>
          </a:p>
        </p:txBody>
      </p:sp>
    </p:spTree>
    <p:extLst>
      <p:ext uri="{BB962C8B-B14F-4D97-AF65-F5344CB8AC3E}">
        <p14:creationId xmlns:p14="http://schemas.microsoft.com/office/powerpoint/2010/main" val="42391038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EA64AC-88E5-0C6C-5181-F7D7ED5660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4E35D8-0FF3-E197-34C7-770E4C2D1781}"/>
              </a:ext>
            </a:extLst>
          </p:cNvPr>
          <p:cNvSpPr>
            <a:spLocks noGrp="1"/>
          </p:cNvSpPr>
          <p:nvPr>
            <p:ph type="title"/>
          </p:nvPr>
        </p:nvSpPr>
        <p:spPr/>
        <p:txBody>
          <a:bodyPr/>
          <a:lstStyle/>
          <a:p>
            <a:r>
              <a:rPr lang="en-US" dirty="0"/>
              <a:t>In Addition….</a:t>
            </a:r>
          </a:p>
        </p:txBody>
      </p:sp>
      <p:sp>
        <p:nvSpPr>
          <p:cNvPr id="3" name="Content Placeholder 2">
            <a:extLst>
              <a:ext uri="{FF2B5EF4-FFF2-40B4-BE49-F238E27FC236}">
                <a16:creationId xmlns:a16="http://schemas.microsoft.com/office/drawing/2014/main" id="{5ABB0C17-2638-E0DE-5711-764735F7CBFE}"/>
              </a:ext>
            </a:extLst>
          </p:cNvPr>
          <p:cNvSpPr>
            <a:spLocks noGrp="1"/>
          </p:cNvSpPr>
          <p:nvPr>
            <p:ph idx="1"/>
          </p:nvPr>
        </p:nvSpPr>
        <p:spPr>
          <a:xfrm>
            <a:off x="550607" y="1825625"/>
            <a:ext cx="11356258" cy="4351338"/>
          </a:xfrm>
        </p:spPr>
        <p:txBody>
          <a:bodyPr/>
          <a:lstStyle/>
          <a:p>
            <a:r>
              <a:rPr lang="en-US" dirty="0"/>
              <a:t>The desired future conditions proposed must provide a balance between the highest practicable level of groundwater production and the conservation, preservation, protection, recharging, and prevention of waste of groundwater and control of subsidence in the management area.</a:t>
            </a:r>
          </a:p>
          <a:p>
            <a:endParaRPr lang="en-US" dirty="0"/>
          </a:p>
        </p:txBody>
      </p:sp>
      <p:sp>
        <p:nvSpPr>
          <p:cNvPr id="4" name="Rectangle 3">
            <a:extLst>
              <a:ext uri="{FF2B5EF4-FFF2-40B4-BE49-F238E27FC236}">
                <a16:creationId xmlns:a16="http://schemas.microsoft.com/office/drawing/2014/main" id="{56E17707-32C5-87DB-6270-1B8AA528DA85}"/>
              </a:ext>
            </a:extLst>
          </p:cNvPr>
          <p:cNvSpPr/>
          <p:nvPr/>
        </p:nvSpPr>
        <p:spPr>
          <a:xfrm>
            <a:off x="2802194" y="2241755"/>
            <a:ext cx="7924800" cy="353961"/>
          </a:xfrm>
          <a:prstGeom prst="rect">
            <a:avLst/>
          </a:prstGeom>
          <a:noFill/>
          <a:ln w="412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48000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EF8802-036C-C5A2-A618-286E0C51E1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D1D8AC-710A-0485-E9B3-2EC39DA44D2B}"/>
              </a:ext>
            </a:extLst>
          </p:cNvPr>
          <p:cNvSpPr>
            <a:spLocks noGrp="1"/>
          </p:cNvSpPr>
          <p:nvPr>
            <p:ph type="title"/>
          </p:nvPr>
        </p:nvSpPr>
        <p:spPr/>
        <p:txBody>
          <a:bodyPr/>
          <a:lstStyle/>
          <a:p>
            <a:r>
              <a:rPr lang="en-US" dirty="0"/>
              <a:t>In Addition….</a:t>
            </a:r>
          </a:p>
        </p:txBody>
      </p:sp>
      <p:sp>
        <p:nvSpPr>
          <p:cNvPr id="3" name="Content Placeholder 2">
            <a:extLst>
              <a:ext uri="{FF2B5EF4-FFF2-40B4-BE49-F238E27FC236}">
                <a16:creationId xmlns:a16="http://schemas.microsoft.com/office/drawing/2014/main" id="{3C178D44-5C47-4F81-6DCC-6DE3D033E89D}"/>
              </a:ext>
            </a:extLst>
          </p:cNvPr>
          <p:cNvSpPr>
            <a:spLocks noGrp="1"/>
          </p:cNvSpPr>
          <p:nvPr>
            <p:ph idx="1"/>
          </p:nvPr>
        </p:nvSpPr>
        <p:spPr>
          <a:xfrm>
            <a:off x="550607" y="1825625"/>
            <a:ext cx="11356258" cy="4351338"/>
          </a:xfrm>
        </p:spPr>
        <p:txBody>
          <a:bodyPr/>
          <a:lstStyle/>
          <a:p>
            <a:r>
              <a:rPr lang="en-US" dirty="0"/>
              <a:t>The desired future conditions proposed must provide a balance between the highest practicable level of groundwater production and the conservation, preservation, protection, recharging, and prevention of waste of groundwater and control of subsidence in the management area.</a:t>
            </a:r>
          </a:p>
          <a:p>
            <a:endParaRPr lang="en-US" dirty="0"/>
          </a:p>
        </p:txBody>
      </p:sp>
      <p:sp>
        <p:nvSpPr>
          <p:cNvPr id="4" name="Rectangle 3">
            <a:extLst>
              <a:ext uri="{FF2B5EF4-FFF2-40B4-BE49-F238E27FC236}">
                <a16:creationId xmlns:a16="http://schemas.microsoft.com/office/drawing/2014/main" id="{FD8468A8-97FA-74DA-D6A2-FD2A66A02463}"/>
              </a:ext>
            </a:extLst>
          </p:cNvPr>
          <p:cNvSpPr/>
          <p:nvPr/>
        </p:nvSpPr>
        <p:spPr>
          <a:xfrm>
            <a:off x="838201" y="2615381"/>
            <a:ext cx="10999838" cy="1189703"/>
          </a:xfrm>
          <a:prstGeom prst="rect">
            <a:avLst/>
          </a:prstGeom>
          <a:noFill/>
          <a:ln w="412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59410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9E168-FA1B-75BB-AF47-2C6931384E33}"/>
              </a:ext>
            </a:extLst>
          </p:cNvPr>
          <p:cNvSpPr>
            <a:spLocks noGrp="1"/>
          </p:cNvSpPr>
          <p:nvPr>
            <p:ph type="title"/>
          </p:nvPr>
        </p:nvSpPr>
        <p:spPr/>
        <p:txBody>
          <a:bodyPr/>
          <a:lstStyle/>
          <a:p>
            <a:r>
              <a:rPr lang="en-US" dirty="0"/>
              <a:t>Joint Planning Process Tasks and Timing</a:t>
            </a:r>
          </a:p>
        </p:txBody>
      </p:sp>
      <p:sp>
        <p:nvSpPr>
          <p:cNvPr id="3" name="Content Placeholder 2">
            <a:extLst>
              <a:ext uri="{FF2B5EF4-FFF2-40B4-BE49-F238E27FC236}">
                <a16:creationId xmlns:a16="http://schemas.microsoft.com/office/drawing/2014/main" id="{FA08B4DF-3EBE-F651-EB5E-2BCC691EE4E2}"/>
              </a:ext>
            </a:extLst>
          </p:cNvPr>
          <p:cNvSpPr>
            <a:spLocks noGrp="1"/>
          </p:cNvSpPr>
          <p:nvPr>
            <p:ph idx="1"/>
          </p:nvPr>
        </p:nvSpPr>
        <p:spPr/>
        <p:txBody>
          <a:bodyPr/>
          <a:lstStyle/>
          <a:p>
            <a:r>
              <a:rPr lang="en-US" dirty="0"/>
              <a:t>Consider 9 specific factors</a:t>
            </a:r>
          </a:p>
          <a:p>
            <a:r>
              <a:rPr lang="en-US" dirty="0"/>
              <a:t>“Proposed” DFC and Draft Explanatory Report</a:t>
            </a:r>
          </a:p>
          <a:p>
            <a:r>
              <a:rPr lang="en-US" dirty="0"/>
              <a:t>Public comments and public hearings</a:t>
            </a:r>
          </a:p>
          <a:p>
            <a:r>
              <a:rPr lang="en-US" dirty="0"/>
              <a:t>District summary reports</a:t>
            </a:r>
          </a:p>
          <a:p>
            <a:r>
              <a:rPr lang="en-US" dirty="0"/>
              <a:t>“Final” DFC</a:t>
            </a:r>
          </a:p>
          <a:p>
            <a:r>
              <a:rPr lang="en-US" dirty="0"/>
              <a:t>Final Explanatory Report</a:t>
            </a:r>
          </a:p>
          <a:p>
            <a:r>
              <a:rPr lang="en-US" dirty="0"/>
              <a:t>Submit to TWDB for Review of Administrative Completeness</a:t>
            </a:r>
          </a:p>
        </p:txBody>
      </p:sp>
    </p:spTree>
    <p:extLst>
      <p:ext uri="{BB962C8B-B14F-4D97-AF65-F5344CB8AC3E}">
        <p14:creationId xmlns:p14="http://schemas.microsoft.com/office/powerpoint/2010/main" val="38632470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BA0BF1-DA3F-F270-4E98-5E5DF10CF2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FD4388-333B-D26D-77D3-046C4644439A}"/>
              </a:ext>
            </a:extLst>
          </p:cNvPr>
          <p:cNvSpPr>
            <a:spLocks noGrp="1"/>
          </p:cNvSpPr>
          <p:nvPr>
            <p:ph type="title"/>
          </p:nvPr>
        </p:nvSpPr>
        <p:spPr/>
        <p:txBody>
          <a:bodyPr/>
          <a:lstStyle/>
          <a:p>
            <a:r>
              <a:rPr lang="en-US" dirty="0"/>
              <a:t>Joint Planning Process Tasks and Timing</a:t>
            </a:r>
          </a:p>
        </p:txBody>
      </p:sp>
      <p:sp>
        <p:nvSpPr>
          <p:cNvPr id="3" name="Content Placeholder 2">
            <a:extLst>
              <a:ext uri="{FF2B5EF4-FFF2-40B4-BE49-F238E27FC236}">
                <a16:creationId xmlns:a16="http://schemas.microsoft.com/office/drawing/2014/main" id="{09F81E2D-7F32-4E75-2B9E-C7D28F9AAC85}"/>
              </a:ext>
            </a:extLst>
          </p:cNvPr>
          <p:cNvSpPr>
            <a:spLocks noGrp="1"/>
          </p:cNvSpPr>
          <p:nvPr>
            <p:ph idx="1"/>
          </p:nvPr>
        </p:nvSpPr>
        <p:spPr/>
        <p:txBody>
          <a:bodyPr/>
          <a:lstStyle/>
          <a:p>
            <a:r>
              <a:rPr lang="en-US" dirty="0"/>
              <a:t>Consider 9 specific factors</a:t>
            </a:r>
          </a:p>
          <a:p>
            <a:r>
              <a:rPr lang="en-US" dirty="0"/>
              <a:t>“Proposed” DFC and Draft Explanatory Report</a:t>
            </a:r>
          </a:p>
          <a:p>
            <a:r>
              <a:rPr lang="en-US" dirty="0"/>
              <a:t>Public comments and public hearings</a:t>
            </a:r>
          </a:p>
          <a:p>
            <a:r>
              <a:rPr lang="en-US" dirty="0"/>
              <a:t>District summary reports</a:t>
            </a:r>
          </a:p>
          <a:p>
            <a:r>
              <a:rPr lang="en-US" dirty="0"/>
              <a:t>“Final” DFC</a:t>
            </a:r>
          </a:p>
          <a:p>
            <a:r>
              <a:rPr lang="en-US" dirty="0"/>
              <a:t>Final Explanatory Report</a:t>
            </a:r>
          </a:p>
          <a:p>
            <a:r>
              <a:rPr lang="en-US" dirty="0"/>
              <a:t>Submit to TWDB for Review of Administrative Completeness</a:t>
            </a:r>
          </a:p>
        </p:txBody>
      </p:sp>
      <p:cxnSp>
        <p:nvCxnSpPr>
          <p:cNvPr id="4" name="Straight Connector 3">
            <a:extLst>
              <a:ext uri="{FF2B5EF4-FFF2-40B4-BE49-F238E27FC236}">
                <a16:creationId xmlns:a16="http://schemas.microsoft.com/office/drawing/2014/main" id="{14D6D1ED-F269-C3C1-C78B-50FA004B11C7}"/>
              </a:ext>
            </a:extLst>
          </p:cNvPr>
          <p:cNvCxnSpPr>
            <a:cxnSpLocks/>
          </p:cNvCxnSpPr>
          <p:nvPr/>
        </p:nvCxnSpPr>
        <p:spPr>
          <a:xfrm>
            <a:off x="0" y="2793160"/>
            <a:ext cx="12192000" cy="0"/>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D020701A-A037-7AB0-6B95-B99F1EC78A68}"/>
              </a:ext>
            </a:extLst>
          </p:cNvPr>
          <p:cNvSpPr txBox="1"/>
          <p:nvPr/>
        </p:nvSpPr>
        <p:spPr>
          <a:xfrm>
            <a:off x="8649929" y="1918081"/>
            <a:ext cx="2438400" cy="461665"/>
          </a:xfrm>
          <a:prstGeom prst="rect">
            <a:avLst/>
          </a:prstGeom>
          <a:noFill/>
        </p:spPr>
        <p:txBody>
          <a:bodyPr wrap="square" rtlCol="0">
            <a:spAutoFit/>
          </a:bodyPr>
          <a:lstStyle/>
          <a:p>
            <a:r>
              <a:rPr lang="en-US" sz="2400" b="1" i="1" dirty="0">
                <a:solidFill>
                  <a:srgbClr val="FF0000"/>
                </a:solidFill>
              </a:rPr>
              <a:t>Before 5/1/2026</a:t>
            </a:r>
          </a:p>
        </p:txBody>
      </p:sp>
    </p:spTree>
    <p:extLst>
      <p:ext uri="{BB962C8B-B14F-4D97-AF65-F5344CB8AC3E}">
        <p14:creationId xmlns:p14="http://schemas.microsoft.com/office/powerpoint/2010/main" val="13539894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E6F22-1D58-479B-AF52-9792113985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C16B74-48CB-DC22-D705-D999A51A34E2}"/>
              </a:ext>
            </a:extLst>
          </p:cNvPr>
          <p:cNvSpPr>
            <a:spLocks noGrp="1"/>
          </p:cNvSpPr>
          <p:nvPr>
            <p:ph type="title"/>
          </p:nvPr>
        </p:nvSpPr>
        <p:spPr/>
        <p:txBody>
          <a:bodyPr/>
          <a:lstStyle/>
          <a:p>
            <a:r>
              <a:rPr lang="en-US" dirty="0"/>
              <a:t>Joint Planning Process Tasks and Timing</a:t>
            </a:r>
          </a:p>
        </p:txBody>
      </p:sp>
      <p:sp>
        <p:nvSpPr>
          <p:cNvPr id="3" name="Content Placeholder 2">
            <a:extLst>
              <a:ext uri="{FF2B5EF4-FFF2-40B4-BE49-F238E27FC236}">
                <a16:creationId xmlns:a16="http://schemas.microsoft.com/office/drawing/2014/main" id="{C6C34791-3F94-DCB5-AFAE-4F668346B3BA}"/>
              </a:ext>
            </a:extLst>
          </p:cNvPr>
          <p:cNvSpPr>
            <a:spLocks noGrp="1"/>
          </p:cNvSpPr>
          <p:nvPr>
            <p:ph idx="1"/>
          </p:nvPr>
        </p:nvSpPr>
        <p:spPr/>
        <p:txBody>
          <a:bodyPr/>
          <a:lstStyle/>
          <a:p>
            <a:r>
              <a:rPr lang="en-US" dirty="0"/>
              <a:t>Consider 9 specific factors</a:t>
            </a:r>
          </a:p>
          <a:p>
            <a:r>
              <a:rPr lang="en-US" dirty="0"/>
              <a:t>“Proposed” DFC and Draft Explanatory Report</a:t>
            </a:r>
          </a:p>
          <a:p>
            <a:r>
              <a:rPr lang="en-US" dirty="0"/>
              <a:t>Public comments and public hearings</a:t>
            </a:r>
          </a:p>
          <a:p>
            <a:r>
              <a:rPr lang="en-US" dirty="0"/>
              <a:t>District summary reports</a:t>
            </a:r>
          </a:p>
          <a:p>
            <a:r>
              <a:rPr lang="en-US" dirty="0"/>
              <a:t>“Final” DFC</a:t>
            </a:r>
          </a:p>
          <a:p>
            <a:r>
              <a:rPr lang="en-US" dirty="0"/>
              <a:t>Final Explanatory Report</a:t>
            </a:r>
          </a:p>
          <a:p>
            <a:r>
              <a:rPr lang="en-US" dirty="0"/>
              <a:t>Submit to TWDB for Review of Administrative Completeness</a:t>
            </a:r>
          </a:p>
        </p:txBody>
      </p:sp>
      <p:cxnSp>
        <p:nvCxnSpPr>
          <p:cNvPr id="4" name="Straight Connector 3">
            <a:extLst>
              <a:ext uri="{FF2B5EF4-FFF2-40B4-BE49-F238E27FC236}">
                <a16:creationId xmlns:a16="http://schemas.microsoft.com/office/drawing/2014/main" id="{8C072984-FFF3-BB39-DE2E-618EF9D10960}"/>
              </a:ext>
            </a:extLst>
          </p:cNvPr>
          <p:cNvCxnSpPr>
            <a:cxnSpLocks/>
          </p:cNvCxnSpPr>
          <p:nvPr/>
        </p:nvCxnSpPr>
        <p:spPr>
          <a:xfrm>
            <a:off x="0" y="2793160"/>
            <a:ext cx="12192000" cy="0"/>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B9CE3BF0-6C39-C183-ED56-21BFE46726F1}"/>
              </a:ext>
            </a:extLst>
          </p:cNvPr>
          <p:cNvSpPr txBox="1"/>
          <p:nvPr/>
        </p:nvSpPr>
        <p:spPr>
          <a:xfrm>
            <a:off x="8364793" y="3091502"/>
            <a:ext cx="2716161" cy="830997"/>
          </a:xfrm>
          <a:prstGeom prst="rect">
            <a:avLst/>
          </a:prstGeom>
          <a:noFill/>
        </p:spPr>
        <p:txBody>
          <a:bodyPr wrap="square" rtlCol="0">
            <a:spAutoFit/>
          </a:bodyPr>
          <a:lstStyle/>
          <a:p>
            <a:r>
              <a:rPr lang="en-US" sz="2400" b="1" i="1" dirty="0">
                <a:solidFill>
                  <a:srgbClr val="FF0000"/>
                </a:solidFill>
              </a:rPr>
              <a:t>After Vote on “Proposed” DFC</a:t>
            </a:r>
          </a:p>
        </p:txBody>
      </p:sp>
      <p:sp>
        <p:nvSpPr>
          <p:cNvPr id="5" name="TextBox 4">
            <a:extLst>
              <a:ext uri="{FF2B5EF4-FFF2-40B4-BE49-F238E27FC236}">
                <a16:creationId xmlns:a16="http://schemas.microsoft.com/office/drawing/2014/main" id="{07053587-241B-5B96-3A38-7676E6265B83}"/>
              </a:ext>
            </a:extLst>
          </p:cNvPr>
          <p:cNvSpPr txBox="1"/>
          <p:nvPr/>
        </p:nvSpPr>
        <p:spPr>
          <a:xfrm>
            <a:off x="8649929" y="1918081"/>
            <a:ext cx="2438400" cy="461665"/>
          </a:xfrm>
          <a:prstGeom prst="rect">
            <a:avLst/>
          </a:prstGeom>
          <a:noFill/>
        </p:spPr>
        <p:txBody>
          <a:bodyPr wrap="square" rtlCol="0">
            <a:spAutoFit/>
          </a:bodyPr>
          <a:lstStyle/>
          <a:p>
            <a:r>
              <a:rPr lang="en-US" sz="2400" b="1" i="1" dirty="0">
                <a:solidFill>
                  <a:srgbClr val="FF0000"/>
                </a:solidFill>
              </a:rPr>
              <a:t>Before 5/1/2026</a:t>
            </a:r>
          </a:p>
        </p:txBody>
      </p:sp>
    </p:spTree>
    <p:extLst>
      <p:ext uri="{BB962C8B-B14F-4D97-AF65-F5344CB8AC3E}">
        <p14:creationId xmlns:p14="http://schemas.microsoft.com/office/powerpoint/2010/main" val="25359642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EEB57A-2327-200E-3AD4-230CCBC0DF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FC1D58-2C4F-2464-5A46-13C6C890A902}"/>
              </a:ext>
            </a:extLst>
          </p:cNvPr>
          <p:cNvSpPr>
            <a:spLocks noGrp="1"/>
          </p:cNvSpPr>
          <p:nvPr>
            <p:ph type="title"/>
          </p:nvPr>
        </p:nvSpPr>
        <p:spPr/>
        <p:txBody>
          <a:bodyPr/>
          <a:lstStyle/>
          <a:p>
            <a:r>
              <a:rPr lang="en-US" dirty="0"/>
              <a:t>Joint Planning Process Tasks and Timing</a:t>
            </a:r>
          </a:p>
        </p:txBody>
      </p:sp>
      <p:sp>
        <p:nvSpPr>
          <p:cNvPr id="3" name="Content Placeholder 2">
            <a:extLst>
              <a:ext uri="{FF2B5EF4-FFF2-40B4-BE49-F238E27FC236}">
                <a16:creationId xmlns:a16="http://schemas.microsoft.com/office/drawing/2014/main" id="{3E99D265-8007-B40D-B598-8013C30AC827}"/>
              </a:ext>
            </a:extLst>
          </p:cNvPr>
          <p:cNvSpPr>
            <a:spLocks noGrp="1"/>
          </p:cNvSpPr>
          <p:nvPr>
            <p:ph idx="1"/>
          </p:nvPr>
        </p:nvSpPr>
        <p:spPr/>
        <p:txBody>
          <a:bodyPr/>
          <a:lstStyle/>
          <a:p>
            <a:r>
              <a:rPr lang="en-US" dirty="0"/>
              <a:t>Consider 9 specific factors</a:t>
            </a:r>
          </a:p>
          <a:p>
            <a:r>
              <a:rPr lang="en-US" dirty="0"/>
              <a:t>“Proposed” DFC and Draft Explanatory Report</a:t>
            </a:r>
          </a:p>
          <a:p>
            <a:r>
              <a:rPr lang="en-US" dirty="0"/>
              <a:t>Public comments and public hearings</a:t>
            </a:r>
          </a:p>
          <a:p>
            <a:r>
              <a:rPr lang="en-US" dirty="0"/>
              <a:t>District summary reports</a:t>
            </a:r>
          </a:p>
          <a:p>
            <a:r>
              <a:rPr lang="en-US" dirty="0"/>
              <a:t>“Final” DFC</a:t>
            </a:r>
          </a:p>
          <a:p>
            <a:r>
              <a:rPr lang="en-US" dirty="0"/>
              <a:t>Final Explanatory Report</a:t>
            </a:r>
          </a:p>
          <a:p>
            <a:r>
              <a:rPr lang="en-US" dirty="0"/>
              <a:t>Submit to TWDB for Review of Administrative Completeness</a:t>
            </a:r>
          </a:p>
        </p:txBody>
      </p:sp>
      <p:cxnSp>
        <p:nvCxnSpPr>
          <p:cNvPr id="4" name="Straight Connector 3">
            <a:extLst>
              <a:ext uri="{FF2B5EF4-FFF2-40B4-BE49-F238E27FC236}">
                <a16:creationId xmlns:a16="http://schemas.microsoft.com/office/drawing/2014/main" id="{5C8B0246-9748-6CB6-7AA0-6D7EBB422515}"/>
              </a:ext>
            </a:extLst>
          </p:cNvPr>
          <p:cNvCxnSpPr>
            <a:cxnSpLocks/>
          </p:cNvCxnSpPr>
          <p:nvPr/>
        </p:nvCxnSpPr>
        <p:spPr>
          <a:xfrm>
            <a:off x="0" y="2793160"/>
            <a:ext cx="12192000" cy="0"/>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43AF1940-5223-6B1D-2356-A02C39714796}"/>
              </a:ext>
            </a:extLst>
          </p:cNvPr>
          <p:cNvSpPr txBox="1"/>
          <p:nvPr/>
        </p:nvSpPr>
        <p:spPr>
          <a:xfrm>
            <a:off x="8364793" y="3091502"/>
            <a:ext cx="2716161" cy="830997"/>
          </a:xfrm>
          <a:prstGeom prst="rect">
            <a:avLst/>
          </a:prstGeom>
          <a:noFill/>
        </p:spPr>
        <p:txBody>
          <a:bodyPr wrap="square" rtlCol="0">
            <a:spAutoFit/>
          </a:bodyPr>
          <a:lstStyle/>
          <a:p>
            <a:r>
              <a:rPr lang="en-US" sz="2400" b="1" i="1" dirty="0">
                <a:solidFill>
                  <a:srgbClr val="FF0000"/>
                </a:solidFill>
              </a:rPr>
              <a:t>After Vote on “Proposed” DFC</a:t>
            </a:r>
          </a:p>
        </p:txBody>
      </p:sp>
      <p:sp>
        <p:nvSpPr>
          <p:cNvPr id="5" name="TextBox 4">
            <a:extLst>
              <a:ext uri="{FF2B5EF4-FFF2-40B4-BE49-F238E27FC236}">
                <a16:creationId xmlns:a16="http://schemas.microsoft.com/office/drawing/2014/main" id="{DDEB66EF-AC2E-CD84-803A-3D335783BC31}"/>
              </a:ext>
            </a:extLst>
          </p:cNvPr>
          <p:cNvSpPr txBox="1"/>
          <p:nvPr/>
        </p:nvSpPr>
        <p:spPr>
          <a:xfrm>
            <a:off x="8649929" y="1918081"/>
            <a:ext cx="2438400" cy="461665"/>
          </a:xfrm>
          <a:prstGeom prst="rect">
            <a:avLst/>
          </a:prstGeom>
          <a:noFill/>
        </p:spPr>
        <p:txBody>
          <a:bodyPr wrap="square" rtlCol="0">
            <a:spAutoFit/>
          </a:bodyPr>
          <a:lstStyle/>
          <a:p>
            <a:r>
              <a:rPr lang="en-US" sz="2400" b="1" i="1" dirty="0">
                <a:solidFill>
                  <a:srgbClr val="FF0000"/>
                </a:solidFill>
              </a:rPr>
              <a:t>Before 5/1/2026</a:t>
            </a:r>
          </a:p>
        </p:txBody>
      </p:sp>
      <p:sp>
        <p:nvSpPr>
          <p:cNvPr id="6" name="Rectangle 5">
            <a:extLst>
              <a:ext uri="{FF2B5EF4-FFF2-40B4-BE49-F238E27FC236}">
                <a16:creationId xmlns:a16="http://schemas.microsoft.com/office/drawing/2014/main" id="{A032CB75-3B9B-908B-22D1-8E1146A549F7}"/>
              </a:ext>
            </a:extLst>
          </p:cNvPr>
          <p:cNvSpPr/>
          <p:nvPr/>
        </p:nvSpPr>
        <p:spPr>
          <a:xfrm>
            <a:off x="838200" y="3895633"/>
            <a:ext cx="9564329" cy="1394117"/>
          </a:xfrm>
          <a:prstGeom prst="rect">
            <a:avLst/>
          </a:prstGeom>
          <a:noFill/>
          <a:ln w="349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1D679CE-E13B-460C-28E7-A3D2D4CB7E91}"/>
              </a:ext>
            </a:extLst>
          </p:cNvPr>
          <p:cNvSpPr txBox="1"/>
          <p:nvPr/>
        </p:nvSpPr>
        <p:spPr>
          <a:xfrm>
            <a:off x="2913003" y="5807754"/>
            <a:ext cx="6365993" cy="461665"/>
          </a:xfrm>
          <a:prstGeom prst="rect">
            <a:avLst/>
          </a:prstGeom>
          <a:noFill/>
        </p:spPr>
        <p:txBody>
          <a:bodyPr wrap="square" rtlCol="0">
            <a:spAutoFit/>
          </a:bodyPr>
          <a:lstStyle/>
          <a:p>
            <a:r>
              <a:rPr lang="en-US" sz="2400" b="1" i="1" dirty="0">
                <a:solidFill>
                  <a:srgbClr val="FF0000"/>
                </a:solidFill>
              </a:rPr>
              <a:t>Deadline to Approve DFC = 1/5/2027</a:t>
            </a:r>
          </a:p>
        </p:txBody>
      </p:sp>
    </p:spTree>
    <p:extLst>
      <p:ext uri="{BB962C8B-B14F-4D97-AF65-F5344CB8AC3E}">
        <p14:creationId xmlns:p14="http://schemas.microsoft.com/office/powerpoint/2010/main" val="7755761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CF324-0AF9-32A4-3339-105A40CF0A9F}"/>
              </a:ext>
            </a:extLst>
          </p:cNvPr>
          <p:cNvSpPr>
            <a:spLocks noGrp="1"/>
          </p:cNvSpPr>
          <p:nvPr>
            <p:ph type="title"/>
          </p:nvPr>
        </p:nvSpPr>
        <p:spPr/>
        <p:txBody>
          <a:bodyPr/>
          <a:lstStyle/>
          <a:p>
            <a:r>
              <a:rPr lang="en-US" dirty="0"/>
              <a:t>Review Past and Current DFCs and MAGs</a:t>
            </a:r>
          </a:p>
        </p:txBody>
      </p:sp>
      <p:sp>
        <p:nvSpPr>
          <p:cNvPr id="3" name="Content Placeholder 2">
            <a:extLst>
              <a:ext uri="{FF2B5EF4-FFF2-40B4-BE49-F238E27FC236}">
                <a16:creationId xmlns:a16="http://schemas.microsoft.com/office/drawing/2014/main" id="{114CE4A7-A00C-1168-00DA-2A21225641C8}"/>
              </a:ext>
            </a:extLst>
          </p:cNvPr>
          <p:cNvSpPr>
            <a:spLocks noGrp="1"/>
          </p:cNvSpPr>
          <p:nvPr>
            <p:ph idx="1"/>
          </p:nvPr>
        </p:nvSpPr>
        <p:spPr/>
        <p:txBody>
          <a:bodyPr/>
          <a:lstStyle/>
          <a:p>
            <a:r>
              <a:rPr lang="en-US" dirty="0"/>
              <a:t>Concepts behind DFCs</a:t>
            </a:r>
          </a:p>
          <a:p>
            <a:pPr lvl="1"/>
            <a:r>
              <a:rPr lang="en-US" dirty="0"/>
              <a:t>Insight into “balancing” requirement</a:t>
            </a:r>
          </a:p>
          <a:p>
            <a:r>
              <a:rPr lang="en-US" dirty="0"/>
              <a:t>Comparison of MAGs by aquifer in first three rounds of joint planning</a:t>
            </a:r>
          </a:p>
        </p:txBody>
      </p:sp>
    </p:spTree>
    <p:extLst>
      <p:ext uri="{BB962C8B-B14F-4D97-AF65-F5344CB8AC3E}">
        <p14:creationId xmlns:p14="http://schemas.microsoft.com/office/powerpoint/2010/main" val="401475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FD97A-0B3D-E2EA-9926-49BE1370A1C6}"/>
              </a:ext>
            </a:extLst>
          </p:cNvPr>
          <p:cNvSpPr>
            <a:spLocks noGrp="1"/>
          </p:cNvSpPr>
          <p:nvPr>
            <p:ph type="title"/>
          </p:nvPr>
        </p:nvSpPr>
        <p:spPr/>
        <p:txBody>
          <a:bodyPr/>
          <a:lstStyle/>
          <a:p>
            <a:r>
              <a:rPr lang="en-US" dirty="0"/>
              <a:t>Past and Current DFCs (All Expressed as Average Drawdowns)</a:t>
            </a:r>
          </a:p>
        </p:txBody>
      </p:sp>
      <p:sp>
        <p:nvSpPr>
          <p:cNvPr id="3" name="Content Placeholder 2">
            <a:extLst>
              <a:ext uri="{FF2B5EF4-FFF2-40B4-BE49-F238E27FC236}">
                <a16:creationId xmlns:a16="http://schemas.microsoft.com/office/drawing/2014/main" id="{BA76822E-4A0A-C98E-E534-937193F322FB}"/>
              </a:ext>
            </a:extLst>
          </p:cNvPr>
          <p:cNvSpPr>
            <a:spLocks noGrp="1"/>
          </p:cNvSpPr>
          <p:nvPr>
            <p:ph idx="1"/>
          </p:nvPr>
        </p:nvSpPr>
        <p:spPr>
          <a:xfrm>
            <a:off x="838200" y="1690687"/>
            <a:ext cx="10515600" cy="4802187"/>
          </a:xfrm>
        </p:spPr>
        <p:txBody>
          <a:bodyPr>
            <a:normAutofit/>
          </a:bodyPr>
          <a:lstStyle/>
          <a:p>
            <a:r>
              <a:rPr lang="en-US" dirty="0"/>
              <a:t>2010</a:t>
            </a:r>
          </a:p>
          <a:p>
            <a:pPr lvl="1"/>
            <a:r>
              <a:rPr lang="en-US" dirty="0"/>
              <a:t>Focus was on increasing “availability” in Queen City Aquifer</a:t>
            </a:r>
          </a:p>
          <a:p>
            <a:r>
              <a:rPr lang="en-US" dirty="0"/>
              <a:t>2016</a:t>
            </a:r>
          </a:p>
          <a:p>
            <a:pPr lvl="1"/>
            <a:r>
              <a:rPr lang="en-US" dirty="0"/>
              <a:t>Focus was on meeting State Water Plan needs</a:t>
            </a:r>
          </a:p>
          <a:p>
            <a:pPr lvl="1"/>
            <a:r>
              <a:rPr lang="en-US" dirty="0"/>
              <a:t>Limitations with the 2004 GAM were documented</a:t>
            </a:r>
          </a:p>
          <a:p>
            <a:r>
              <a:rPr lang="en-US" dirty="0"/>
              <a:t>2021</a:t>
            </a:r>
          </a:p>
          <a:p>
            <a:pPr lvl="1"/>
            <a:r>
              <a:rPr lang="en-US" dirty="0"/>
              <a:t>New GAM demonstrated that 2016 MAGs were not possible (aquifer limits)</a:t>
            </a:r>
          </a:p>
          <a:p>
            <a:pPr lvl="1"/>
            <a:r>
              <a:rPr lang="en-US" dirty="0"/>
              <a:t>Reduced 2016 MAGs to achieve “maximum sustainable pumping”</a:t>
            </a:r>
          </a:p>
          <a:p>
            <a:pPr lvl="2"/>
            <a:r>
              <a:rPr lang="en-US" dirty="0"/>
              <a:t>Using current distribution of wells, pumping is the same in each county-aquifer-river basin unit from 2014 to 2080</a:t>
            </a:r>
          </a:p>
        </p:txBody>
      </p:sp>
    </p:spTree>
    <p:extLst>
      <p:ext uri="{BB962C8B-B14F-4D97-AF65-F5344CB8AC3E}">
        <p14:creationId xmlns:p14="http://schemas.microsoft.com/office/powerpoint/2010/main" val="29519295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D6FB6-AFF1-D262-58EE-9DAEAF05CEFF}"/>
              </a:ext>
            </a:extLst>
          </p:cNvPr>
          <p:cNvSpPr>
            <a:spLocks noGrp="1"/>
          </p:cNvSpPr>
          <p:nvPr>
            <p:ph type="title"/>
          </p:nvPr>
        </p:nvSpPr>
        <p:spPr/>
        <p:txBody>
          <a:bodyPr/>
          <a:lstStyle/>
          <a:p>
            <a:r>
              <a:rPr lang="en-US" dirty="0"/>
              <a:t>Past Balancing Efforts</a:t>
            </a:r>
          </a:p>
        </p:txBody>
      </p:sp>
      <p:sp>
        <p:nvSpPr>
          <p:cNvPr id="3" name="Content Placeholder 2">
            <a:extLst>
              <a:ext uri="{FF2B5EF4-FFF2-40B4-BE49-F238E27FC236}">
                <a16:creationId xmlns:a16="http://schemas.microsoft.com/office/drawing/2014/main" id="{4C678B0E-ECD8-92B1-F6AB-2C5A7D06AAD1}"/>
              </a:ext>
            </a:extLst>
          </p:cNvPr>
          <p:cNvSpPr>
            <a:spLocks noGrp="1"/>
          </p:cNvSpPr>
          <p:nvPr>
            <p:ph idx="1"/>
          </p:nvPr>
        </p:nvSpPr>
        <p:spPr/>
        <p:txBody>
          <a:bodyPr/>
          <a:lstStyle/>
          <a:p>
            <a:r>
              <a:rPr lang="en-US" dirty="0"/>
              <a:t>In 2010, no statutory requirement for balancing</a:t>
            </a:r>
          </a:p>
          <a:p>
            <a:r>
              <a:rPr lang="en-US" dirty="0"/>
              <a:t>In 2016, 875 letters seeking participation were sent by GMA 11 (no response)</a:t>
            </a:r>
          </a:p>
          <a:p>
            <a:pPr lvl="1"/>
            <a:r>
              <a:rPr lang="en-US" dirty="0"/>
              <a:t>One public comment (expressed support from Region D since MAGs were adequate to meet groundwater management strategies)</a:t>
            </a:r>
          </a:p>
          <a:p>
            <a:r>
              <a:rPr lang="en-US" dirty="0"/>
              <a:t>In 2021, no input and no public comments</a:t>
            </a:r>
          </a:p>
          <a:p>
            <a:pPr lvl="1"/>
            <a:r>
              <a:rPr lang="en-US" dirty="0"/>
              <a:t>Developed “maximum sustainable pumping” in response to signals from legislature and capabilities of updated GAM</a:t>
            </a:r>
          </a:p>
          <a:p>
            <a:endParaRPr lang="en-US" dirty="0"/>
          </a:p>
        </p:txBody>
      </p:sp>
    </p:spTree>
    <p:extLst>
      <p:ext uri="{BB962C8B-B14F-4D97-AF65-F5344CB8AC3E}">
        <p14:creationId xmlns:p14="http://schemas.microsoft.com/office/powerpoint/2010/main" val="25622327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246CD-F65C-8101-49FD-9837F7B8A79A}"/>
              </a:ext>
            </a:extLst>
          </p:cNvPr>
          <p:cNvSpPr>
            <a:spLocks noGrp="1"/>
          </p:cNvSpPr>
          <p:nvPr>
            <p:ph type="title"/>
          </p:nvPr>
        </p:nvSpPr>
        <p:spPr>
          <a:xfrm>
            <a:off x="838200" y="365125"/>
            <a:ext cx="10515600" cy="950719"/>
          </a:xfrm>
        </p:spPr>
        <p:txBody>
          <a:bodyPr/>
          <a:lstStyle/>
          <a:p>
            <a:r>
              <a:rPr lang="en-US" dirty="0"/>
              <a:t>Maximum Sustainable Pumping</a:t>
            </a:r>
          </a:p>
        </p:txBody>
      </p:sp>
      <p:sp>
        <p:nvSpPr>
          <p:cNvPr id="3" name="Content Placeholder 2">
            <a:extLst>
              <a:ext uri="{FF2B5EF4-FFF2-40B4-BE49-F238E27FC236}">
                <a16:creationId xmlns:a16="http://schemas.microsoft.com/office/drawing/2014/main" id="{CCAF2AA3-7304-2877-3BFD-027447A22ADA}"/>
              </a:ext>
            </a:extLst>
          </p:cNvPr>
          <p:cNvSpPr>
            <a:spLocks noGrp="1"/>
          </p:cNvSpPr>
          <p:nvPr>
            <p:ph idx="1"/>
          </p:nvPr>
        </p:nvSpPr>
        <p:spPr>
          <a:xfrm>
            <a:off x="669073" y="1315844"/>
            <a:ext cx="11095463" cy="5177031"/>
          </a:xfrm>
        </p:spPr>
        <p:txBody>
          <a:bodyPr>
            <a:normAutofit/>
          </a:bodyPr>
          <a:lstStyle/>
          <a:p>
            <a:r>
              <a:rPr lang="en-US" dirty="0"/>
              <a:t>Carlos Rubenstein and Vanessa Puig-Williams were preparing a report in late 2022 and sought my input</a:t>
            </a:r>
          </a:p>
          <a:p>
            <a:r>
              <a:rPr lang="en-US" dirty="0"/>
              <a:t>I spoke with them on a zoom call on December 8, 2022</a:t>
            </a:r>
          </a:p>
          <a:p>
            <a:pPr lvl="1"/>
            <a:r>
              <a:rPr lang="en-US" dirty="0"/>
              <a:t>Highlighted the maximum sustainable pumping approach taken in GMA 11</a:t>
            </a:r>
          </a:p>
          <a:p>
            <a:r>
              <a:rPr lang="en-US" dirty="0"/>
              <a:t>Report was released in January 2023</a:t>
            </a:r>
          </a:p>
          <a:p>
            <a:pPr lvl="1"/>
            <a:r>
              <a:rPr lang="en-US" dirty="0"/>
              <a:t>No mention of GMA 11</a:t>
            </a:r>
          </a:p>
          <a:p>
            <a:pPr lvl="1"/>
            <a:r>
              <a:rPr lang="en-US" dirty="0"/>
              <a:t>Page 21 and 22 of the report claims that there has been no sustainable yield analysis in Texas</a:t>
            </a:r>
          </a:p>
          <a:p>
            <a:pPr lvl="1"/>
            <a:r>
              <a:rPr lang="en-US" dirty="0"/>
              <a:t>Much of the discussion is a critique of Total Estimated Recoverable Storage (TERS), as a joint planning factor</a:t>
            </a:r>
          </a:p>
          <a:p>
            <a:pPr lvl="1"/>
            <a:r>
              <a:rPr lang="en-US" dirty="0"/>
              <a:t>Included a poorly posed question: “How much groundwater can be pumped from an aquifer without causing groundwater declines?”</a:t>
            </a:r>
          </a:p>
          <a:p>
            <a:pPr lvl="2"/>
            <a:r>
              <a:rPr lang="en-US" dirty="0"/>
              <a:t>Simple answer: Zero; any pumping will cause groundwater level decline</a:t>
            </a:r>
          </a:p>
        </p:txBody>
      </p:sp>
    </p:spTree>
    <p:extLst>
      <p:ext uri="{BB962C8B-B14F-4D97-AF65-F5344CB8AC3E}">
        <p14:creationId xmlns:p14="http://schemas.microsoft.com/office/powerpoint/2010/main" val="2397956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C47FEC-F638-E101-DB22-2B65208B8C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D464F7-1C24-E86C-E5BD-89D29A8A78C4}"/>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6C672455-3A2A-4BD8-6346-A3B915285168}"/>
              </a:ext>
            </a:extLst>
          </p:cNvPr>
          <p:cNvSpPr>
            <a:spLocks noGrp="1"/>
          </p:cNvSpPr>
          <p:nvPr>
            <p:ph idx="1"/>
          </p:nvPr>
        </p:nvSpPr>
        <p:spPr>
          <a:xfrm>
            <a:off x="838200" y="1602601"/>
            <a:ext cx="10515600" cy="4667250"/>
          </a:xfrm>
        </p:spPr>
        <p:txBody>
          <a:bodyPr>
            <a:normAutofit fontScale="92500" lnSpcReduction="10000"/>
          </a:bodyPr>
          <a:lstStyle/>
          <a:p>
            <a:r>
              <a:rPr lang="en-US" dirty="0"/>
              <a:t>Groundwater Availability is defined in statute</a:t>
            </a:r>
          </a:p>
          <a:p>
            <a:pPr lvl="1"/>
            <a:r>
              <a:rPr lang="en-US" dirty="0"/>
              <a:t>Modeled Available Groundwater</a:t>
            </a:r>
          </a:p>
          <a:p>
            <a:r>
              <a:rPr lang="en-US" dirty="0"/>
              <a:t>Total storage is not relevant and is not a good factor for joint planning</a:t>
            </a:r>
          </a:p>
          <a:p>
            <a:pPr lvl="1"/>
            <a:r>
              <a:rPr lang="en-US" dirty="0"/>
              <a:t>Misleading and is used to advance false narratives</a:t>
            </a:r>
          </a:p>
          <a:p>
            <a:pPr lvl="1"/>
            <a:r>
              <a:rPr lang="en-US" dirty="0"/>
              <a:t>Factor should be removed from joint planning process</a:t>
            </a:r>
          </a:p>
          <a:p>
            <a:r>
              <a:rPr lang="en-US" dirty="0"/>
              <a:t>Heavy reliance on state water plan needs pushes GMAs to higher groundwater availabilities</a:t>
            </a:r>
          </a:p>
          <a:p>
            <a:pPr lvl="1"/>
            <a:r>
              <a:rPr lang="en-US" dirty="0"/>
              <a:t>DFCs should focus on aquifer capabilities, not on meeting “inexpensive” needs</a:t>
            </a:r>
          </a:p>
          <a:p>
            <a:pPr lvl="1"/>
            <a:r>
              <a:rPr lang="en-US" dirty="0"/>
              <a:t>Some other factors should be removed or modified by legislature</a:t>
            </a:r>
          </a:p>
          <a:p>
            <a:r>
              <a:rPr lang="en-US" dirty="0"/>
              <a:t>In 2021, GMA 11 advanced concepts related to “maximum sustainable pumping” without recognition</a:t>
            </a:r>
          </a:p>
          <a:p>
            <a:pPr lvl="1"/>
            <a:r>
              <a:rPr lang="en-US" dirty="0"/>
              <a:t>This round of joint planning represents an opportunity to refine this concept to include additional elements of sustainable use</a:t>
            </a:r>
          </a:p>
        </p:txBody>
      </p:sp>
    </p:spTree>
    <p:extLst>
      <p:ext uri="{BB962C8B-B14F-4D97-AF65-F5344CB8AC3E}">
        <p14:creationId xmlns:p14="http://schemas.microsoft.com/office/powerpoint/2010/main" val="41709019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16636-D1AC-E10A-FCD1-FE740D2DB6B4}"/>
              </a:ext>
            </a:extLst>
          </p:cNvPr>
          <p:cNvSpPr>
            <a:spLocks noGrp="1"/>
          </p:cNvSpPr>
          <p:nvPr>
            <p:ph type="title"/>
          </p:nvPr>
        </p:nvSpPr>
        <p:spPr/>
        <p:txBody>
          <a:bodyPr/>
          <a:lstStyle/>
          <a:p>
            <a:r>
              <a:rPr lang="en-US" dirty="0"/>
              <a:t>Sustainable Yield</a:t>
            </a:r>
          </a:p>
        </p:txBody>
      </p:sp>
      <p:sp>
        <p:nvSpPr>
          <p:cNvPr id="3" name="Content Placeholder 2">
            <a:extLst>
              <a:ext uri="{FF2B5EF4-FFF2-40B4-BE49-F238E27FC236}">
                <a16:creationId xmlns:a16="http://schemas.microsoft.com/office/drawing/2014/main" id="{F6CC5907-7BD2-0701-5FB3-A681407E1E4F}"/>
              </a:ext>
            </a:extLst>
          </p:cNvPr>
          <p:cNvSpPr>
            <a:spLocks noGrp="1"/>
          </p:cNvSpPr>
          <p:nvPr>
            <p:ph idx="1"/>
          </p:nvPr>
        </p:nvSpPr>
        <p:spPr/>
        <p:txBody>
          <a:bodyPr>
            <a:normAutofit lnSpcReduction="10000"/>
          </a:bodyPr>
          <a:lstStyle/>
          <a:p>
            <a:r>
              <a:rPr lang="en-US" dirty="0"/>
              <a:t>Definition: the amount of water that can be pumped from an aquifer over a specified period without causing negative or undesirable effects</a:t>
            </a:r>
          </a:p>
          <a:p>
            <a:pPr lvl="1"/>
            <a:r>
              <a:rPr lang="en-US" dirty="0"/>
              <a:t>Undesirable effects can be hydrogeologic, environmental, or economic</a:t>
            </a:r>
          </a:p>
          <a:p>
            <a:r>
              <a:rPr lang="en-US" dirty="0"/>
              <a:t>Because of the vague definition of “undesirable effects” this sustainable yield can be twisted to mean almost anything</a:t>
            </a:r>
          </a:p>
          <a:p>
            <a:pPr lvl="1"/>
            <a:r>
              <a:rPr lang="en-US" dirty="0"/>
              <a:t>Most recent literature cautions against thinking that a single number can define “sustainable yield”</a:t>
            </a:r>
          </a:p>
          <a:p>
            <a:r>
              <a:rPr lang="en-US" dirty="0"/>
              <a:t>From a joint planning perspective, task is to quantify, analyze, and balance “predicted” decline with other alternative scenarios (what is an “acceptable” decline?)</a:t>
            </a:r>
          </a:p>
          <a:p>
            <a:pPr lvl="1"/>
            <a:endParaRPr lang="en-US" dirty="0"/>
          </a:p>
          <a:p>
            <a:endParaRPr lang="en-US" dirty="0"/>
          </a:p>
        </p:txBody>
      </p:sp>
    </p:spTree>
    <p:extLst>
      <p:ext uri="{BB962C8B-B14F-4D97-AF65-F5344CB8AC3E}">
        <p14:creationId xmlns:p14="http://schemas.microsoft.com/office/powerpoint/2010/main" val="39107409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999B1-58A6-F64F-6973-245880E38F6B}"/>
              </a:ext>
            </a:extLst>
          </p:cNvPr>
          <p:cNvSpPr>
            <a:spLocks noGrp="1"/>
          </p:cNvSpPr>
          <p:nvPr>
            <p:ph type="title"/>
          </p:nvPr>
        </p:nvSpPr>
        <p:spPr/>
        <p:txBody>
          <a:bodyPr/>
          <a:lstStyle/>
          <a:p>
            <a:r>
              <a:rPr lang="en-US" dirty="0"/>
              <a:t>GMA 11 Considerations</a:t>
            </a:r>
          </a:p>
        </p:txBody>
      </p:sp>
      <p:sp>
        <p:nvSpPr>
          <p:cNvPr id="3" name="Content Placeholder 2">
            <a:extLst>
              <a:ext uri="{FF2B5EF4-FFF2-40B4-BE49-F238E27FC236}">
                <a16:creationId xmlns:a16="http://schemas.microsoft.com/office/drawing/2014/main" id="{C1CA847D-1056-1B6D-C173-21D45EF5D51A}"/>
              </a:ext>
            </a:extLst>
          </p:cNvPr>
          <p:cNvSpPr>
            <a:spLocks noGrp="1"/>
          </p:cNvSpPr>
          <p:nvPr>
            <p:ph idx="1"/>
          </p:nvPr>
        </p:nvSpPr>
        <p:spPr/>
        <p:txBody>
          <a:bodyPr/>
          <a:lstStyle/>
          <a:p>
            <a:r>
              <a:rPr lang="en-US" dirty="0"/>
              <a:t>Maximum sustainable pumping and sustainable yield are different</a:t>
            </a:r>
          </a:p>
          <a:p>
            <a:r>
              <a:rPr lang="en-US" dirty="0"/>
              <a:t>GMA 11 has adopted a DFC that recognizes aquifer limits</a:t>
            </a:r>
          </a:p>
          <a:p>
            <a:pPr lvl="1"/>
            <a:r>
              <a:rPr lang="en-US" dirty="0"/>
              <a:t>As other factors are raised (via public participation), the maximum sustainable pumping provides a foundation to refine simulations to address issues of “sustainability”</a:t>
            </a:r>
          </a:p>
          <a:p>
            <a:r>
              <a:rPr lang="en-US" dirty="0"/>
              <a:t>Two specific metrics to evaluate “sustainability” or “sustainable yield” (discussed later in presentation):</a:t>
            </a:r>
          </a:p>
          <a:p>
            <a:pPr lvl="1"/>
            <a:r>
              <a:rPr lang="en-US" dirty="0"/>
              <a:t>Impacts to streamflow</a:t>
            </a:r>
          </a:p>
          <a:p>
            <a:pPr lvl="1"/>
            <a:r>
              <a:rPr lang="en-US" dirty="0"/>
              <a:t>Quantifying number of “dry wells”</a:t>
            </a:r>
          </a:p>
          <a:p>
            <a:endParaRPr lang="en-US" dirty="0"/>
          </a:p>
        </p:txBody>
      </p:sp>
    </p:spTree>
    <p:extLst>
      <p:ext uri="{BB962C8B-B14F-4D97-AF65-F5344CB8AC3E}">
        <p14:creationId xmlns:p14="http://schemas.microsoft.com/office/powerpoint/2010/main" val="18135222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F8A44-3343-7D46-4A26-93FD7EF5A20F}"/>
              </a:ext>
            </a:extLst>
          </p:cNvPr>
          <p:cNvSpPr>
            <a:spLocks noGrp="1"/>
          </p:cNvSpPr>
          <p:nvPr>
            <p:ph type="title"/>
          </p:nvPr>
        </p:nvSpPr>
        <p:spPr/>
        <p:txBody>
          <a:bodyPr/>
          <a:lstStyle/>
          <a:p>
            <a:r>
              <a:rPr lang="en-US" dirty="0"/>
              <a:t>Past and Current MAGs</a:t>
            </a:r>
          </a:p>
        </p:txBody>
      </p:sp>
      <p:sp>
        <p:nvSpPr>
          <p:cNvPr id="3" name="Content Placeholder 2">
            <a:extLst>
              <a:ext uri="{FF2B5EF4-FFF2-40B4-BE49-F238E27FC236}">
                <a16:creationId xmlns:a16="http://schemas.microsoft.com/office/drawing/2014/main" id="{88916CB9-D1DF-63EB-344C-59065920214F}"/>
              </a:ext>
            </a:extLst>
          </p:cNvPr>
          <p:cNvSpPr>
            <a:spLocks noGrp="1"/>
          </p:cNvSpPr>
          <p:nvPr>
            <p:ph idx="1"/>
          </p:nvPr>
        </p:nvSpPr>
        <p:spPr/>
        <p:txBody>
          <a:bodyPr/>
          <a:lstStyle/>
          <a:p>
            <a:r>
              <a:rPr lang="en-US" dirty="0"/>
              <a:t>Modeled Available Groundwater is the pumping that will achieve the Desired Future Condition</a:t>
            </a:r>
          </a:p>
          <a:p>
            <a:r>
              <a:rPr lang="en-US" dirty="0"/>
              <a:t>Calculated with GAM by TWDB</a:t>
            </a:r>
          </a:p>
        </p:txBody>
      </p:sp>
    </p:spTree>
    <p:extLst>
      <p:ext uri="{BB962C8B-B14F-4D97-AF65-F5344CB8AC3E}">
        <p14:creationId xmlns:p14="http://schemas.microsoft.com/office/powerpoint/2010/main" val="12861062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A7C9CC-640F-96E4-7A69-22804B22EBD6}"/>
              </a:ext>
            </a:extLst>
          </p:cNvPr>
          <p:cNvPicPr>
            <a:picLocks noChangeAspect="1"/>
          </p:cNvPicPr>
          <p:nvPr/>
        </p:nvPicPr>
        <p:blipFill>
          <a:blip r:embed="rId2"/>
          <a:stretch>
            <a:fillRect/>
          </a:stretch>
        </p:blipFill>
        <p:spPr>
          <a:xfrm>
            <a:off x="2217084" y="449322"/>
            <a:ext cx="7757832" cy="5959356"/>
          </a:xfrm>
          <a:prstGeom prst="rect">
            <a:avLst/>
          </a:prstGeom>
        </p:spPr>
      </p:pic>
    </p:spTree>
    <p:extLst>
      <p:ext uri="{BB962C8B-B14F-4D97-AF65-F5344CB8AC3E}">
        <p14:creationId xmlns:p14="http://schemas.microsoft.com/office/powerpoint/2010/main" val="9260737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DEB2F36-4AAC-1957-8D8B-14498AC9AAD3}"/>
              </a:ext>
            </a:extLst>
          </p:cNvPr>
          <p:cNvPicPr>
            <a:picLocks noChangeAspect="1"/>
          </p:cNvPicPr>
          <p:nvPr/>
        </p:nvPicPr>
        <p:blipFill>
          <a:blip r:embed="rId2"/>
          <a:stretch>
            <a:fillRect/>
          </a:stretch>
        </p:blipFill>
        <p:spPr>
          <a:xfrm>
            <a:off x="2217084" y="449322"/>
            <a:ext cx="7757832" cy="5959356"/>
          </a:xfrm>
          <a:prstGeom prst="rect">
            <a:avLst/>
          </a:prstGeom>
        </p:spPr>
      </p:pic>
    </p:spTree>
    <p:extLst>
      <p:ext uri="{BB962C8B-B14F-4D97-AF65-F5344CB8AC3E}">
        <p14:creationId xmlns:p14="http://schemas.microsoft.com/office/powerpoint/2010/main" val="36371890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3CBBAE-CCDF-FDCF-D088-212B52E84C06}"/>
              </a:ext>
            </a:extLst>
          </p:cNvPr>
          <p:cNvPicPr>
            <a:picLocks noChangeAspect="1"/>
          </p:cNvPicPr>
          <p:nvPr/>
        </p:nvPicPr>
        <p:blipFill>
          <a:blip r:embed="rId2"/>
          <a:stretch>
            <a:fillRect/>
          </a:stretch>
        </p:blipFill>
        <p:spPr>
          <a:xfrm>
            <a:off x="2217084" y="449322"/>
            <a:ext cx="7757832" cy="5959356"/>
          </a:xfrm>
          <a:prstGeom prst="rect">
            <a:avLst/>
          </a:prstGeom>
        </p:spPr>
      </p:pic>
    </p:spTree>
    <p:extLst>
      <p:ext uri="{BB962C8B-B14F-4D97-AF65-F5344CB8AC3E}">
        <p14:creationId xmlns:p14="http://schemas.microsoft.com/office/powerpoint/2010/main" val="27140702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3F9BB-DB74-EC67-6997-A8F3816413FC}"/>
              </a:ext>
            </a:extLst>
          </p:cNvPr>
          <p:cNvSpPr>
            <a:spLocks noGrp="1"/>
          </p:cNvSpPr>
          <p:nvPr>
            <p:ph type="title"/>
          </p:nvPr>
        </p:nvSpPr>
        <p:spPr/>
        <p:txBody>
          <a:bodyPr/>
          <a:lstStyle/>
          <a:p>
            <a:r>
              <a:rPr lang="en-US" dirty="0"/>
              <a:t>Reduction in MAG (2021 vs. 2016)</a:t>
            </a:r>
          </a:p>
        </p:txBody>
      </p:sp>
      <p:sp>
        <p:nvSpPr>
          <p:cNvPr id="3" name="Content Placeholder 2">
            <a:extLst>
              <a:ext uri="{FF2B5EF4-FFF2-40B4-BE49-F238E27FC236}">
                <a16:creationId xmlns:a16="http://schemas.microsoft.com/office/drawing/2014/main" id="{3AD5CA5C-3DC1-0FBE-43E7-86333274A220}"/>
              </a:ext>
            </a:extLst>
          </p:cNvPr>
          <p:cNvSpPr>
            <a:spLocks noGrp="1"/>
          </p:cNvSpPr>
          <p:nvPr>
            <p:ph idx="1"/>
          </p:nvPr>
        </p:nvSpPr>
        <p:spPr/>
        <p:txBody>
          <a:bodyPr/>
          <a:lstStyle/>
          <a:p>
            <a:r>
              <a:rPr lang="en-US" dirty="0"/>
              <a:t>2016 MAGs met all State Water Plan needs</a:t>
            </a:r>
          </a:p>
          <a:p>
            <a:r>
              <a:rPr lang="en-US" dirty="0"/>
              <a:t>2021 MAGs represented a reduction due to aquifer limitations</a:t>
            </a:r>
          </a:p>
          <a:p>
            <a:pPr lvl="1"/>
            <a:r>
              <a:rPr lang="en-US" dirty="0"/>
              <a:t>Fully documented in 2021 GMA 11 Explanatory Report and associated Technical Memoranda</a:t>
            </a:r>
          </a:p>
          <a:p>
            <a:r>
              <a:rPr lang="en-US" dirty="0"/>
              <a:t>Region I consultants misrepresented 2021 DFC and MAG (January 2024 meeting)</a:t>
            </a:r>
          </a:p>
          <a:p>
            <a:pPr lvl="1"/>
            <a:r>
              <a:rPr lang="en-US" dirty="0"/>
              <a:t>Raised concern that groundwater availability declined</a:t>
            </a:r>
          </a:p>
          <a:p>
            <a:pPr lvl="1"/>
            <a:r>
              <a:rPr lang="en-US" dirty="0"/>
              <a:t>Region I will have to “allocate the decreases in water supply” </a:t>
            </a:r>
          </a:p>
          <a:p>
            <a:pPr lvl="1"/>
            <a:endParaRPr lang="en-US" dirty="0"/>
          </a:p>
        </p:txBody>
      </p:sp>
    </p:spTree>
    <p:extLst>
      <p:ext uri="{BB962C8B-B14F-4D97-AF65-F5344CB8AC3E}">
        <p14:creationId xmlns:p14="http://schemas.microsoft.com/office/powerpoint/2010/main" val="39785480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02125-3175-4BAB-6CC4-8663C1726FFA}"/>
              </a:ext>
            </a:extLst>
          </p:cNvPr>
          <p:cNvSpPr>
            <a:spLocks noGrp="1"/>
          </p:cNvSpPr>
          <p:nvPr>
            <p:ph type="title"/>
          </p:nvPr>
        </p:nvSpPr>
        <p:spPr>
          <a:xfrm>
            <a:off x="838200" y="543545"/>
            <a:ext cx="10515600" cy="1325563"/>
          </a:xfrm>
        </p:spPr>
        <p:txBody>
          <a:bodyPr>
            <a:normAutofit fontScale="90000"/>
          </a:bodyPr>
          <a:lstStyle/>
          <a:p>
            <a:r>
              <a:rPr lang="en-US" dirty="0"/>
              <a:t>From Page 3 of Region I – East Texas Regional Water Planning Group Minutes (1/10/2024 meeting)</a:t>
            </a:r>
          </a:p>
        </p:txBody>
      </p:sp>
      <p:sp>
        <p:nvSpPr>
          <p:cNvPr id="3" name="Content Placeholder 2">
            <a:extLst>
              <a:ext uri="{FF2B5EF4-FFF2-40B4-BE49-F238E27FC236}">
                <a16:creationId xmlns:a16="http://schemas.microsoft.com/office/drawing/2014/main" id="{88370787-E6BC-9856-3AD8-46F81272C106}"/>
              </a:ext>
            </a:extLst>
          </p:cNvPr>
          <p:cNvSpPr>
            <a:spLocks noGrp="1"/>
          </p:cNvSpPr>
          <p:nvPr>
            <p:ph idx="1"/>
          </p:nvPr>
        </p:nvSpPr>
        <p:spPr>
          <a:xfrm>
            <a:off x="838200" y="2352907"/>
            <a:ext cx="10515600" cy="3824056"/>
          </a:xfrm>
        </p:spPr>
        <p:txBody>
          <a:bodyPr>
            <a:normAutofit lnSpcReduction="10000"/>
          </a:bodyPr>
          <a:lstStyle/>
          <a:p>
            <a:r>
              <a:rPr lang="en-US" dirty="0"/>
              <a:t>“Andy (Donnelly) reported that some of the GMAs received an updated groundwater availability model in the middle of their planning cycle, and the groups did not have time to make the adjustments needed”</a:t>
            </a:r>
          </a:p>
          <a:p>
            <a:r>
              <a:rPr lang="en-US" dirty="0"/>
              <a:t>“John McFarland (Pineywoods GCD) pointed out that GMA 11 used the updated model and pumping estimates from the State, but time was not an issue in calculating water availability” </a:t>
            </a:r>
          </a:p>
          <a:p>
            <a:r>
              <a:rPr lang="en-US" dirty="0"/>
              <a:t>“James Beach explained some of the possible problems with the model updates and that the data may need to be adjusted in future planning cycles”</a:t>
            </a:r>
          </a:p>
        </p:txBody>
      </p:sp>
    </p:spTree>
    <p:extLst>
      <p:ext uri="{BB962C8B-B14F-4D97-AF65-F5344CB8AC3E}">
        <p14:creationId xmlns:p14="http://schemas.microsoft.com/office/powerpoint/2010/main" val="31541483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AE3EA-90F4-BE12-5008-8543E584EFF7}"/>
              </a:ext>
            </a:extLst>
          </p:cNvPr>
          <p:cNvSpPr>
            <a:spLocks noGrp="1"/>
          </p:cNvSpPr>
          <p:nvPr>
            <p:ph type="title"/>
          </p:nvPr>
        </p:nvSpPr>
        <p:spPr/>
        <p:txBody>
          <a:bodyPr/>
          <a:lstStyle/>
          <a:p>
            <a:r>
              <a:rPr lang="en-US" dirty="0"/>
              <a:t>Is the GAM Accurate?</a:t>
            </a:r>
          </a:p>
        </p:txBody>
      </p:sp>
      <p:sp>
        <p:nvSpPr>
          <p:cNvPr id="3" name="Content Placeholder 2">
            <a:extLst>
              <a:ext uri="{FF2B5EF4-FFF2-40B4-BE49-F238E27FC236}">
                <a16:creationId xmlns:a16="http://schemas.microsoft.com/office/drawing/2014/main" id="{F13D424B-A47B-DF70-661E-215D0321DEE4}"/>
              </a:ext>
            </a:extLst>
          </p:cNvPr>
          <p:cNvSpPr>
            <a:spLocks noGrp="1"/>
          </p:cNvSpPr>
          <p:nvPr>
            <p:ph idx="1"/>
          </p:nvPr>
        </p:nvSpPr>
        <p:spPr/>
        <p:txBody>
          <a:bodyPr/>
          <a:lstStyle/>
          <a:p>
            <a:r>
              <a:rPr lang="en-US" dirty="0"/>
              <a:t>Groundwater models are developed with an objective</a:t>
            </a:r>
          </a:p>
          <a:p>
            <a:r>
              <a:rPr lang="en-US" dirty="0"/>
              <a:t>The update to the GAM for GMA 11 was focused on developing a tool for use in joint planning</a:t>
            </a:r>
          </a:p>
          <a:p>
            <a:pPr lvl="1"/>
            <a:r>
              <a:rPr lang="en-US" dirty="0"/>
              <a:t>Not the same as a local scale model to assess local scale issues (e.g. permit application review)</a:t>
            </a:r>
          </a:p>
          <a:p>
            <a:r>
              <a:rPr lang="en-US" dirty="0"/>
              <a:t>TWDB has published standards to assess model calibration</a:t>
            </a:r>
          </a:p>
          <a:p>
            <a:pPr lvl="1"/>
            <a:r>
              <a:rPr lang="en-US" dirty="0"/>
              <a:t>Updated GAM (2021) meets those standards</a:t>
            </a:r>
          </a:p>
        </p:txBody>
      </p:sp>
    </p:spTree>
    <p:extLst>
      <p:ext uri="{BB962C8B-B14F-4D97-AF65-F5344CB8AC3E}">
        <p14:creationId xmlns:p14="http://schemas.microsoft.com/office/powerpoint/2010/main" val="35744992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8ABE1-9C20-A810-28AA-8F9B4B8DA30E}"/>
              </a:ext>
            </a:extLst>
          </p:cNvPr>
          <p:cNvSpPr>
            <a:spLocks noGrp="1"/>
          </p:cNvSpPr>
          <p:nvPr>
            <p:ph type="title"/>
          </p:nvPr>
        </p:nvSpPr>
        <p:spPr/>
        <p:txBody>
          <a:bodyPr/>
          <a:lstStyle/>
          <a:p>
            <a:r>
              <a:rPr lang="en-US" dirty="0"/>
              <a:t>TWDB Standard for Assessing Calibration</a:t>
            </a:r>
            <a:br>
              <a:rPr lang="en-US" dirty="0"/>
            </a:br>
            <a:r>
              <a:rPr lang="en-US" dirty="0"/>
              <a:t>Overall Model Results</a:t>
            </a:r>
          </a:p>
        </p:txBody>
      </p:sp>
      <p:sp>
        <p:nvSpPr>
          <p:cNvPr id="3" name="Content Placeholder 2">
            <a:extLst>
              <a:ext uri="{FF2B5EF4-FFF2-40B4-BE49-F238E27FC236}">
                <a16:creationId xmlns:a16="http://schemas.microsoft.com/office/drawing/2014/main" id="{404690FB-E22F-A024-E412-1A620AC4AEA5}"/>
              </a:ext>
            </a:extLst>
          </p:cNvPr>
          <p:cNvSpPr>
            <a:spLocks noGrp="1"/>
          </p:cNvSpPr>
          <p:nvPr>
            <p:ph idx="1"/>
          </p:nvPr>
        </p:nvSpPr>
        <p:spPr/>
        <p:txBody>
          <a:bodyPr/>
          <a:lstStyle/>
          <a:p>
            <a:r>
              <a:rPr lang="en-US" dirty="0"/>
              <a:t>Scaled absolute residual mean &lt; 0.10</a:t>
            </a:r>
          </a:p>
          <a:p>
            <a:r>
              <a:rPr lang="en-US" dirty="0"/>
              <a:t>Overall Model</a:t>
            </a:r>
          </a:p>
          <a:p>
            <a:pPr lvl="1"/>
            <a:r>
              <a:rPr lang="en-US" dirty="0"/>
              <a:t>All targets =              0.046 (18,421 data points)</a:t>
            </a:r>
          </a:p>
          <a:p>
            <a:pPr lvl="1"/>
            <a:r>
              <a:rPr lang="en-US" dirty="0"/>
              <a:t>Downdip targets = 0.050 (12,395 data points)</a:t>
            </a:r>
          </a:p>
          <a:p>
            <a:pPr lvl="1"/>
            <a:r>
              <a:rPr lang="en-US" dirty="0"/>
              <a:t>Outcrop targets =   0.061 (  6,026 data points)</a:t>
            </a:r>
          </a:p>
          <a:p>
            <a:pPr lvl="1"/>
            <a:endParaRPr lang="en-US" dirty="0"/>
          </a:p>
          <a:p>
            <a:endParaRPr lang="en-US" dirty="0"/>
          </a:p>
        </p:txBody>
      </p:sp>
    </p:spTree>
    <p:extLst>
      <p:ext uri="{BB962C8B-B14F-4D97-AF65-F5344CB8AC3E}">
        <p14:creationId xmlns:p14="http://schemas.microsoft.com/office/powerpoint/2010/main" val="80590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C1A0801-8E70-DDED-8C35-61EDA679FF0E}"/>
              </a:ext>
            </a:extLst>
          </p:cNvPr>
          <p:cNvSpPr>
            <a:spLocks noGrp="1"/>
          </p:cNvSpPr>
          <p:nvPr>
            <p:ph type="title"/>
          </p:nvPr>
        </p:nvSpPr>
        <p:spPr/>
        <p:txBody>
          <a:bodyPr/>
          <a:lstStyle/>
          <a:p>
            <a:r>
              <a:rPr lang="en-US" dirty="0"/>
              <a:t>Topics</a:t>
            </a:r>
          </a:p>
        </p:txBody>
      </p:sp>
      <p:sp>
        <p:nvSpPr>
          <p:cNvPr id="5" name="Content Placeholder 4">
            <a:extLst>
              <a:ext uri="{FF2B5EF4-FFF2-40B4-BE49-F238E27FC236}">
                <a16:creationId xmlns:a16="http://schemas.microsoft.com/office/drawing/2014/main" id="{A78BCF7D-2996-EF5E-5ECB-B9078189F316}"/>
              </a:ext>
            </a:extLst>
          </p:cNvPr>
          <p:cNvSpPr>
            <a:spLocks noGrp="1"/>
          </p:cNvSpPr>
          <p:nvPr>
            <p:ph idx="1"/>
          </p:nvPr>
        </p:nvSpPr>
        <p:spPr>
          <a:xfrm>
            <a:off x="838200" y="1494264"/>
            <a:ext cx="10515600" cy="4906536"/>
          </a:xfrm>
        </p:spPr>
        <p:txBody>
          <a:bodyPr>
            <a:normAutofit/>
          </a:bodyPr>
          <a:lstStyle/>
          <a:p>
            <a:r>
              <a:rPr lang="en-US" dirty="0"/>
              <a:t>Background</a:t>
            </a:r>
          </a:p>
          <a:p>
            <a:pPr lvl="1"/>
            <a:r>
              <a:rPr lang="en-US" dirty="0"/>
              <a:t>Groundwater Conservation Districts</a:t>
            </a:r>
          </a:p>
          <a:p>
            <a:pPr lvl="1"/>
            <a:r>
              <a:rPr lang="en-US" dirty="0"/>
              <a:t>History of Groundwater Availability in Texas</a:t>
            </a:r>
          </a:p>
          <a:p>
            <a:pPr lvl="1"/>
            <a:r>
              <a:rPr lang="en-US" dirty="0"/>
              <a:t>What is GMA 11?</a:t>
            </a:r>
          </a:p>
          <a:p>
            <a:r>
              <a:rPr lang="en-US" dirty="0"/>
              <a:t>Overview of Aquifers of GMA 11 and Models</a:t>
            </a:r>
          </a:p>
          <a:p>
            <a:r>
              <a:rPr lang="en-US" dirty="0"/>
              <a:t>Summary of Joint Planning Process (DFCs and MAGs)</a:t>
            </a:r>
          </a:p>
          <a:p>
            <a:r>
              <a:rPr lang="en-US" dirty="0"/>
              <a:t>Review past and current DFCs and MAGs (2010, 2016, 2021)</a:t>
            </a:r>
          </a:p>
          <a:p>
            <a:r>
              <a:rPr lang="en-US" dirty="0"/>
              <a:t>Factor review of this round of joint planning</a:t>
            </a:r>
          </a:p>
          <a:p>
            <a:r>
              <a:rPr lang="en-US" dirty="0"/>
              <a:t>Recommendations for Next Steps</a:t>
            </a:r>
          </a:p>
          <a:p>
            <a:r>
              <a:rPr lang="en-US" dirty="0"/>
              <a:t>Proposed Budget Update</a:t>
            </a:r>
          </a:p>
        </p:txBody>
      </p:sp>
    </p:spTree>
    <p:extLst>
      <p:ext uri="{BB962C8B-B14F-4D97-AF65-F5344CB8AC3E}">
        <p14:creationId xmlns:p14="http://schemas.microsoft.com/office/powerpoint/2010/main" val="18093750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654DD-219E-1F82-216D-E27C5E2C45AE}"/>
              </a:ext>
            </a:extLst>
          </p:cNvPr>
          <p:cNvSpPr>
            <a:spLocks noGrp="1"/>
          </p:cNvSpPr>
          <p:nvPr>
            <p:ph type="title"/>
          </p:nvPr>
        </p:nvSpPr>
        <p:spPr/>
        <p:txBody>
          <a:bodyPr/>
          <a:lstStyle/>
          <a:p>
            <a:r>
              <a:rPr lang="en-US" dirty="0"/>
              <a:t>TWDB Standard for Assessing Calibration</a:t>
            </a:r>
            <a:br>
              <a:rPr lang="en-US" dirty="0"/>
            </a:br>
            <a:r>
              <a:rPr lang="en-US" dirty="0"/>
              <a:t>Layer Results</a:t>
            </a:r>
          </a:p>
        </p:txBody>
      </p:sp>
      <p:sp>
        <p:nvSpPr>
          <p:cNvPr id="3" name="Content Placeholder 2">
            <a:extLst>
              <a:ext uri="{FF2B5EF4-FFF2-40B4-BE49-F238E27FC236}">
                <a16:creationId xmlns:a16="http://schemas.microsoft.com/office/drawing/2014/main" id="{A98CC4B3-AE2F-335C-C8B1-F52337680FBE}"/>
              </a:ext>
            </a:extLst>
          </p:cNvPr>
          <p:cNvSpPr>
            <a:spLocks noGrp="1"/>
          </p:cNvSpPr>
          <p:nvPr>
            <p:ph idx="1"/>
          </p:nvPr>
        </p:nvSpPr>
        <p:spPr/>
        <p:txBody>
          <a:bodyPr/>
          <a:lstStyle/>
          <a:p>
            <a:r>
              <a:rPr lang="en-US" dirty="0"/>
              <a:t>Scaled absolute residual mean &lt; 0.10</a:t>
            </a:r>
          </a:p>
          <a:p>
            <a:r>
              <a:rPr lang="en-US" dirty="0"/>
              <a:t>Layer-specific</a:t>
            </a:r>
          </a:p>
          <a:p>
            <a:pPr lvl="1"/>
            <a:r>
              <a:rPr lang="en-US" dirty="0"/>
              <a:t>Alluvium =           0.074 (   707 data points)</a:t>
            </a:r>
          </a:p>
          <a:p>
            <a:pPr lvl="1"/>
            <a:r>
              <a:rPr lang="en-US" dirty="0"/>
              <a:t>Sparta =                0.070 (   681 data points)</a:t>
            </a:r>
          </a:p>
          <a:p>
            <a:pPr lvl="1"/>
            <a:r>
              <a:rPr lang="en-US" dirty="0"/>
              <a:t>Queen City =       0.086 (1,629 data points)</a:t>
            </a:r>
          </a:p>
          <a:p>
            <a:pPr lvl="1"/>
            <a:r>
              <a:rPr lang="en-US" dirty="0"/>
              <a:t>Carrizo =               0.065 (4,969 data points)</a:t>
            </a:r>
          </a:p>
          <a:p>
            <a:pPr lvl="1"/>
            <a:r>
              <a:rPr lang="en-US" dirty="0"/>
              <a:t>Upper Wilcox =  0.065 (3,458 data points)</a:t>
            </a:r>
          </a:p>
          <a:p>
            <a:pPr lvl="1"/>
            <a:r>
              <a:rPr lang="en-US" dirty="0"/>
              <a:t>Middle Wilcox = 0.043 (4,147 data points)</a:t>
            </a:r>
          </a:p>
          <a:p>
            <a:pPr lvl="1"/>
            <a:r>
              <a:rPr lang="en-US" dirty="0"/>
              <a:t>Lower Wilcox =   0.040 (2,830 data points)</a:t>
            </a:r>
          </a:p>
          <a:p>
            <a:pPr lvl="1"/>
            <a:endParaRPr lang="en-US" dirty="0"/>
          </a:p>
          <a:p>
            <a:endParaRPr lang="en-US" dirty="0"/>
          </a:p>
        </p:txBody>
      </p:sp>
    </p:spTree>
    <p:extLst>
      <p:ext uri="{BB962C8B-B14F-4D97-AF65-F5344CB8AC3E}">
        <p14:creationId xmlns:p14="http://schemas.microsoft.com/office/powerpoint/2010/main" val="16747892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4B8E9-48AE-C4EE-59AD-80F63DDC1466}"/>
              </a:ext>
            </a:extLst>
          </p:cNvPr>
          <p:cNvSpPr>
            <a:spLocks noGrp="1"/>
          </p:cNvSpPr>
          <p:nvPr>
            <p:ph type="title"/>
          </p:nvPr>
        </p:nvSpPr>
        <p:spPr/>
        <p:txBody>
          <a:bodyPr/>
          <a:lstStyle/>
          <a:p>
            <a:r>
              <a:rPr lang="en-US" dirty="0"/>
              <a:t>Independent Check on Model Calibration as Tool for Joint Planning</a:t>
            </a:r>
          </a:p>
        </p:txBody>
      </p:sp>
      <p:sp>
        <p:nvSpPr>
          <p:cNvPr id="3" name="Content Placeholder 2">
            <a:extLst>
              <a:ext uri="{FF2B5EF4-FFF2-40B4-BE49-F238E27FC236}">
                <a16:creationId xmlns:a16="http://schemas.microsoft.com/office/drawing/2014/main" id="{6B46E306-4A13-26D5-BB4A-12F019EA86CF}"/>
              </a:ext>
            </a:extLst>
          </p:cNvPr>
          <p:cNvSpPr>
            <a:spLocks noGrp="1"/>
          </p:cNvSpPr>
          <p:nvPr>
            <p:ph idx="1"/>
          </p:nvPr>
        </p:nvSpPr>
        <p:spPr/>
        <p:txBody>
          <a:bodyPr/>
          <a:lstStyle/>
          <a:p>
            <a:r>
              <a:rPr lang="en-US" dirty="0"/>
              <a:t>TWDB database of measured groundwater elevations (1980 to 2013)</a:t>
            </a:r>
          </a:p>
          <a:p>
            <a:pPr lvl="1"/>
            <a:r>
              <a:rPr lang="en-US" dirty="0"/>
              <a:t>Sparta Aquifer:                      27 wells    (   435 data points)</a:t>
            </a:r>
          </a:p>
          <a:p>
            <a:pPr lvl="1"/>
            <a:r>
              <a:rPr lang="en-US" dirty="0"/>
              <a:t>Queen City Aquifer:           125 wells   (1,797 data points)</a:t>
            </a:r>
          </a:p>
          <a:p>
            <a:pPr lvl="1"/>
            <a:r>
              <a:rPr lang="en-US" dirty="0"/>
              <a:t>Carrizo-Wilcox Aquifer:    969 wells   (7,920 data points)</a:t>
            </a:r>
          </a:p>
        </p:txBody>
      </p:sp>
    </p:spTree>
    <p:extLst>
      <p:ext uri="{BB962C8B-B14F-4D97-AF65-F5344CB8AC3E}">
        <p14:creationId xmlns:p14="http://schemas.microsoft.com/office/powerpoint/2010/main" val="17448208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8FD28F-72C4-1F00-85A2-082655A1D9FC}"/>
              </a:ext>
            </a:extLst>
          </p:cNvPr>
          <p:cNvPicPr>
            <a:picLocks noChangeAspect="1"/>
          </p:cNvPicPr>
          <p:nvPr/>
        </p:nvPicPr>
        <p:blipFill>
          <a:blip r:embed="rId2"/>
          <a:stretch>
            <a:fillRect/>
          </a:stretch>
        </p:blipFill>
        <p:spPr>
          <a:xfrm>
            <a:off x="3154425" y="262615"/>
            <a:ext cx="5883150" cy="6332769"/>
          </a:xfrm>
          <a:prstGeom prst="rect">
            <a:avLst/>
          </a:prstGeom>
        </p:spPr>
      </p:pic>
      <p:sp>
        <p:nvSpPr>
          <p:cNvPr id="4" name="TextBox 3">
            <a:extLst>
              <a:ext uri="{FF2B5EF4-FFF2-40B4-BE49-F238E27FC236}">
                <a16:creationId xmlns:a16="http://schemas.microsoft.com/office/drawing/2014/main" id="{601061E3-A6C4-9E6E-DD98-40B3026A9B65}"/>
              </a:ext>
            </a:extLst>
          </p:cNvPr>
          <p:cNvSpPr txBox="1"/>
          <p:nvPr/>
        </p:nvSpPr>
        <p:spPr>
          <a:xfrm>
            <a:off x="1122556" y="262615"/>
            <a:ext cx="4382290" cy="584775"/>
          </a:xfrm>
          <a:prstGeom prst="rect">
            <a:avLst/>
          </a:prstGeom>
          <a:solidFill>
            <a:schemeClr val="bg1"/>
          </a:solidFill>
        </p:spPr>
        <p:txBody>
          <a:bodyPr wrap="none" rtlCol="0">
            <a:spAutoFit/>
          </a:bodyPr>
          <a:lstStyle/>
          <a:p>
            <a:r>
              <a:rPr lang="en-US" sz="3200" b="1" dirty="0">
                <a:solidFill>
                  <a:srgbClr val="FF0000"/>
                </a:solidFill>
              </a:rPr>
              <a:t>Carrizo-Wilcox Aquifer</a:t>
            </a:r>
          </a:p>
        </p:txBody>
      </p:sp>
    </p:spTree>
    <p:extLst>
      <p:ext uri="{BB962C8B-B14F-4D97-AF65-F5344CB8AC3E}">
        <p14:creationId xmlns:p14="http://schemas.microsoft.com/office/powerpoint/2010/main" val="6429862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D46287-0C29-9A40-C3EE-07863028B7A8}"/>
              </a:ext>
            </a:extLst>
          </p:cNvPr>
          <p:cNvPicPr>
            <a:picLocks noChangeAspect="1"/>
          </p:cNvPicPr>
          <p:nvPr/>
        </p:nvPicPr>
        <p:blipFill>
          <a:blip r:embed="rId2"/>
          <a:stretch>
            <a:fillRect/>
          </a:stretch>
        </p:blipFill>
        <p:spPr>
          <a:xfrm>
            <a:off x="2441893" y="506476"/>
            <a:ext cx="7308213" cy="5845047"/>
          </a:xfrm>
          <a:prstGeom prst="rect">
            <a:avLst/>
          </a:prstGeom>
        </p:spPr>
      </p:pic>
    </p:spTree>
    <p:extLst>
      <p:ext uri="{BB962C8B-B14F-4D97-AF65-F5344CB8AC3E}">
        <p14:creationId xmlns:p14="http://schemas.microsoft.com/office/powerpoint/2010/main" val="13632701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517D37-82A5-AE6C-682E-50C165AAA24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57198CC-9A71-A32B-E5A1-51F424F28323}"/>
              </a:ext>
            </a:extLst>
          </p:cNvPr>
          <p:cNvPicPr>
            <a:picLocks noChangeAspect="1"/>
          </p:cNvPicPr>
          <p:nvPr/>
        </p:nvPicPr>
        <p:blipFill>
          <a:blip r:embed="rId2"/>
          <a:stretch>
            <a:fillRect/>
          </a:stretch>
        </p:blipFill>
        <p:spPr>
          <a:xfrm>
            <a:off x="2441893" y="506476"/>
            <a:ext cx="7308213" cy="5845047"/>
          </a:xfrm>
          <a:prstGeom prst="rect">
            <a:avLst/>
          </a:prstGeom>
        </p:spPr>
      </p:pic>
      <p:cxnSp>
        <p:nvCxnSpPr>
          <p:cNvPr id="4" name="Straight Connector 3">
            <a:extLst>
              <a:ext uri="{FF2B5EF4-FFF2-40B4-BE49-F238E27FC236}">
                <a16:creationId xmlns:a16="http://schemas.microsoft.com/office/drawing/2014/main" id="{4125F1C4-531D-5F18-5F1B-5E1557F1E489}"/>
              </a:ext>
            </a:extLst>
          </p:cNvPr>
          <p:cNvCxnSpPr/>
          <p:nvPr/>
        </p:nvCxnSpPr>
        <p:spPr>
          <a:xfrm flipH="1" flipV="1">
            <a:off x="7705493" y="1438507"/>
            <a:ext cx="89210" cy="4204010"/>
          </a:xfrm>
          <a:prstGeom prst="line">
            <a:avLst/>
          </a:prstGeom>
          <a:ln w="38100">
            <a:solidFill>
              <a:srgbClr val="FFC000"/>
            </a:solidFill>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D0683DBB-7A47-152D-2DE2-548509DC604A}"/>
              </a:ext>
            </a:extLst>
          </p:cNvPr>
          <p:cNvSpPr txBox="1"/>
          <p:nvPr/>
        </p:nvSpPr>
        <p:spPr>
          <a:xfrm>
            <a:off x="3727600" y="2696361"/>
            <a:ext cx="3743717" cy="461665"/>
          </a:xfrm>
          <a:prstGeom prst="rect">
            <a:avLst/>
          </a:prstGeom>
          <a:noFill/>
        </p:spPr>
        <p:txBody>
          <a:bodyPr wrap="none" rtlCol="0">
            <a:spAutoFit/>
          </a:bodyPr>
          <a:lstStyle/>
          <a:p>
            <a:r>
              <a:rPr lang="en-US" sz="2400" b="1" dirty="0"/>
              <a:t>Assess Model Calibration</a:t>
            </a:r>
          </a:p>
        </p:txBody>
      </p:sp>
      <p:sp>
        <p:nvSpPr>
          <p:cNvPr id="6" name="TextBox 5">
            <a:extLst>
              <a:ext uri="{FF2B5EF4-FFF2-40B4-BE49-F238E27FC236}">
                <a16:creationId xmlns:a16="http://schemas.microsoft.com/office/drawing/2014/main" id="{51FCBAF0-E6C2-C447-15AB-3781763F6385}"/>
              </a:ext>
            </a:extLst>
          </p:cNvPr>
          <p:cNvSpPr txBox="1"/>
          <p:nvPr/>
        </p:nvSpPr>
        <p:spPr>
          <a:xfrm>
            <a:off x="8116747" y="2598002"/>
            <a:ext cx="1596398" cy="830997"/>
          </a:xfrm>
          <a:prstGeom prst="rect">
            <a:avLst/>
          </a:prstGeom>
          <a:noFill/>
        </p:spPr>
        <p:txBody>
          <a:bodyPr wrap="none" rtlCol="0">
            <a:spAutoFit/>
          </a:bodyPr>
          <a:lstStyle/>
          <a:p>
            <a:pPr algn="ctr"/>
            <a:r>
              <a:rPr lang="en-US" sz="2400" b="1" dirty="0"/>
              <a:t>Data</a:t>
            </a:r>
          </a:p>
          <a:p>
            <a:pPr algn="ctr"/>
            <a:r>
              <a:rPr lang="en-US" sz="2400" b="1" dirty="0"/>
              <a:t>After 2013</a:t>
            </a:r>
          </a:p>
        </p:txBody>
      </p:sp>
    </p:spTree>
    <p:extLst>
      <p:ext uri="{BB962C8B-B14F-4D97-AF65-F5344CB8AC3E}">
        <p14:creationId xmlns:p14="http://schemas.microsoft.com/office/powerpoint/2010/main" val="5911858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86710-E51C-93F9-57DB-ED9A9DF42C99}"/>
              </a:ext>
            </a:extLst>
          </p:cNvPr>
          <p:cNvSpPr>
            <a:spLocks noGrp="1"/>
          </p:cNvSpPr>
          <p:nvPr>
            <p:ph type="title"/>
          </p:nvPr>
        </p:nvSpPr>
        <p:spPr/>
        <p:txBody>
          <a:bodyPr/>
          <a:lstStyle/>
          <a:p>
            <a:r>
              <a:rPr lang="en-US" dirty="0"/>
              <a:t>Nine Joint Planning Factors</a:t>
            </a:r>
          </a:p>
        </p:txBody>
      </p:sp>
      <p:sp>
        <p:nvSpPr>
          <p:cNvPr id="3" name="Content Placeholder 2">
            <a:extLst>
              <a:ext uri="{FF2B5EF4-FFF2-40B4-BE49-F238E27FC236}">
                <a16:creationId xmlns:a16="http://schemas.microsoft.com/office/drawing/2014/main" id="{2AE589AD-AA5F-B3FF-53BE-65F4C47D8F9A}"/>
              </a:ext>
            </a:extLst>
          </p:cNvPr>
          <p:cNvSpPr>
            <a:spLocks noGrp="1"/>
          </p:cNvSpPr>
          <p:nvPr>
            <p:ph idx="1"/>
          </p:nvPr>
        </p:nvSpPr>
        <p:spPr/>
        <p:txBody>
          <a:bodyPr/>
          <a:lstStyle/>
          <a:p>
            <a:r>
              <a:rPr lang="en-US" dirty="0"/>
              <a:t>Summary today</a:t>
            </a:r>
          </a:p>
          <a:p>
            <a:r>
              <a:rPr lang="en-US" dirty="0"/>
              <a:t>Full documentation will be included in Explanatory Report</a:t>
            </a:r>
          </a:p>
        </p:txBody>
      </p:sp>
    </p:spTree>
    <p:extLst>
      <p:ext uri="{BB962C8B-B14F-4D97-AF65-F5344CB8AC3E}">
        <p14:creationId xmlns:p14="http://schemas.microsoft.com/office/powerpoint/2010/main" val="279192106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B7794A-5091-1F70-9581-BE1D3DB86B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99548B-E069-98F1-47C9-D7E02D8746A9}"/>
              </a:ext>
            </a:extLst>
          </p:cNvPr>
          <p:cNvSpPr>
            <a:spLocks noGrp="1"/>
          </p:cNvSpPr>
          <p:nvPr>
            <p:ph type="title"/>
          </p:nvPr>
        </p:nvSpPr>
        <p:spPr>
          <a:xfrm>
            <a:off x="838200" y="365126"/>
            <a:ext cx="10515600" cy="804914"/>
          </a:xfrm>
        </p:spPr>
        <p:txBody>
          <a:bodyPr/>
          <a:lstStyle/>
          <a:p>
            <a:r>
              <a:rPr lang="en-US" dirty="0"/>
              <a:t>Nine Factors</a:t>
            </a:r>
          </a:p>
        </p:txBody>
      </p:sp>
      <p:sp>
        <p:nvSpPr>
          <p:cNvPr id="3" name="Content Placeholder 2">
            <a:extLst>
              <a:ext uri="{FF2B5EF4-FFF2-40B4-BE49-F238E27FC236}">
                <a16:creationId xmlns:a16="http://schemas.microsoft.com/office/drawing/2014/main" id="{EAC54D79-8AB6-197A-BDB3-C6437306A527}"/>
              </a:ext>
            </a:extLst>
          </p:cNvPr>
          <p:cNvSpPr>
            <a:spLocks noGrp="1"/>
          </p:cNvSpPr>
          <p:nvPr>
            <p:ph idx="1"/>
          </p:nvPr>
        </p:nvSpPr>
        <p:spPr>
          <a:xfrm>
            <a:off x="690716" y="1337188"/>
            <a:ext cx="10515600" cy="5073444"/>
          </a:xfrm>
        </p:spPr>
        <p:txBody>
          <a:bodyPr>
            <a:normAutofit lnSpcReduction="10000"/>
          </a:bodyPr>
          <a:lstStyle/>
          <a:p>
            <a:pPr marL="609600" indent="-609600">
              <a:buFontTx/>
              <a:buAutoNum type="arabicPeriod"/>
            </a:pPr>
            <a:r>
              <a:rPr lang="en-US" dirty="0"/>
              <a:t>Aquifer uses or conditions </a:t>
            </a:r>
          </a:p>
          <a:p>
            <a:pPr marL="609600" indent="-609600">
              <a:buFontTx/>
              <a:buAutoNum type="arabicPeriod"/>
            </a:pPr>
            <a:r>
              <a:rPr lang="en-US" dirty="0"/>
              <a:t>State water plan needs and water management strategies </a:t>
            </a:r>
          </a:p>
          <a:p>
            <a:pPr marL="609600" indent="-609600">
              <a:buFontTx/>
              <a:buAutoNum type="arabicPeriod"/>
            </a:pPr>
            <a:r>
              <a:rPr lang="en-US" dirty="0"/>
              <a:t>Hydrological conditions</a:t>
            </a:r>
          </a:p>
          <a:p>
            <a:pPr marL="1009650" lvl="1" indent="-609600"/>
            <a:r>
              <a:rPr lang="en-US" dirty="0"/>
              <a:t>Recoverable storage (from TWDB)</a:t>
            </a:r>
          </a:p>
          <a:p>
            <a:pPr marL="1009650" lvl="1" indent="-609600"/>
            <a:r>
              <a:rPr lang="en-US" dirty="0"/>
              <a:t>Groundwater budget</a:t>
            </a:r>
          </a:p>
          <a:p>
            <a:pPr marL="552450" indent="-609600">
              <a:buFont typeface="+mj-lt"/>
              <a:buAutoNum type="arabicPeriod"/>
            </a:pPr>
            <a:r>
              <a:rPr lang="en-US" dirty="0"/>
              <a:t>Other environmental impacts</a:t>
            </a:r>
          </a:p>
          <a:p>
            <a:pPr marL="552450" indent="-609600">
              <a:buFont typeface="+mj-lt"/>
              <a:buAutoNum type="arabicPeriod"/>
            </a:pPr>
            <a:r>
              <a:rPr lang="en-US" dirty="0"/>
              <a:t>Subsidence</a:t>
            </a:r>
          </a:p>
          <a:p>
            <a:pPr marL="552450" indent="-609600">
              <a:buFont typeface="+mj-lt"/>
              <a:buAutoNum type="arabicPeriod"/>
            </a:pPr>
            <a:r>
              <a:rPr lang="en-US" dirty="0"/>
              <a:t>Socioeconomic impacts</a:t>
            </a:r>
          </a:p>
          <a:p>
            <a:pPr marL="552450" indent="-609600">
              <a:buFont typeface="+mj-lt"/>
              <a:buAutoNum type="arabicPeriod"/>
            </a:pPr>
            <a:r>
              <a:rPr lang="en-US" dirty="0"/>
              <a:t>The impact on the interests and rights in private property</a:t>
            </a:r>
          </a:p>
          <a:p>
            <a:pPr marL="552450" indent="-609600">
              <a:buFont typeface="+mj-lt"/>
              <a:buAutoNum type="arabicPeriod"/>
            </a:pPr>
            <a:r>
              <a:rPr lang="en-US" dirty="0"/>
              <a:t>The feasibility of achieving the desired future condition</a:t>
            </a:r>
          </a:p>
          <a:p>
            <a:pPr marL="552450" indent="-609600">
              <a:buFont typeface="+mj-lt"/>
              <a:buAutoNum type="arabicPeriod"/>
            </a:pPr>
            <a:r>
              <a:rPr lang="en-US" dirty="0"/>
              <a:t>Any other relevant information</a:t>
            </a:r>
          </a:p>
          <a:p>
            <a:pPr marL="552450" indent="-609600">
              <a:buFont typeface="+mj-lt"/>
              <a:buAutoNum type="arabicPeriod"/>
            </a:pPr>
            <a:endParaRPr lang="en-US" dirty="0"/>
          </a:p>
          <a:p>
            <a:endParaRPr lang="en-US" dirty="0"/>
          </a:p>
        </p:txBody>
      </p:sp>
    </p:spTree>
    <p:extLst>
      <p:ext uri="{BB962C8B-B14F-4D97-AF65-F5344CB8AC3E}">
        <p14:creationId xmlns:p14="http://schemas.microsoft.com/office/powerpoint/2010/main" val="104927782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2837E0-C6DD-59DF-6616-2FBC5A11E565}"/>
              </a:ext>
            </a:extLst>
          </p:cNvPr>
          <p:cNvPicPr>
            <a:picLocks noChangeAspect="1"/>
          </p:cNvPicPr>
          <p:nvPr/>
        </p:nvPicPr>
        <p:blipFill>
          <a:blip r:embed="rId2"/>
          <a:stretch>
            <a:fillRect/>
          </a:stretch>
        </p:blipFill>
        <p:spPr>
          <a:xfrm>
            <a:off x="2289480" y="475994"/>
            <a:ext cx="7613040" cy="5906012"/>
          </a:xfrm>
          <a:prstGeom prst="rect">
            <a:avLst/>
          </a:prstGeom>
        </p:spPr>
      </p:pic>
      <p:sp>
        <p:nvSpPr>
          <p:cNvPr id="2" name="TextBox 1">
            <a:extLst>
              <a:ext uri="{FF2B5EF4-FFF2-40B4-BE49-F238E27FC236}">
                <a16:creationId xmlns:a16="http://schemas.microsoft.com/office/drawing/2014/main" id="{B53E6647-754F-D38A-4B7A-44DFC64AC68D}"/>
              </a:ext>
            </a:extLst>
          </p:cNvPr>
          <p:cNvSpPr txBox="1"/>
          <p:nvPr/>
        </p:nvSpPr>
        <p:spPr>
          <a:xfrm>
            <a:off x="10169912" y="291328"/>
            <a:ext cx="1521699" cy="369332"/>
          </a:xfrm>
          <a:prstGeom prst="rect">
            <a:avLst/>
          </a:prstGeom>
          <a:noFill/>
        </p:spPr>
        <p:txBody>
          <a:bodyPr wrap="none" rtlCol="0">
            <a:spAutoFit/>
          </a:bodyPr>
          <a:lstStyle/>
          <a:p>
            <a:r>
              <a:rPr lang="en-US" b="1" i="1" dirty="0">
                <a:solidFill>
                  <a:srgbClr val="FF0000"/>
                </a:solidFill>
              </a:rPr>
              <a:t>DFC Factor 1</a:t>
            </a:r>
          </a:p>
        </p:txBody>
      </p:sp>
    </p:spTree>
    <p:extLst>
      <p:ext uri="{BB962C8B-B14F-4D97-AF65-F5344CB8AC3E}">
        <p14:creationId xmlns:p14="http://schemas.microsoft.com/office/powerpoint/2010/main" val="228093911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FBF3A3-60A6-CB25-8E4F-CD2F22F55CAD}"/>
              </a:ext>
            </a:extLst>
          </p:cNvPr>
          <p:cNvPicPr>
            <a:picLocks noChangeAspect="1"/>
          </p:cNvPicPr>
          <p:nvPr/>
        </p:nvPicPr>
        <p:blipFill>
          <a:blip r:embed="rId2"/>
          <a:stretch>
            <a:fillRect/>
          </a:stretch>
        </p:blipFill>
        <p:spPr>
          <a:xfrm>
            <a:off x="2289480" y="475994"/>
            <a:ext cx="7613040" cy="5906012"/>
          </a:xfrm>
          <a:prstGeom prst="rect">
            <a:avLst/>
          </a:prstGeom>
        </p:spPr>
      </p:pic>
      <p:sp>
        <p:nvSpPr>
          <p:cNvPr id="2" name="TextBox 1">
            <a:extLst>
              <a:ext uri="{FF2B5EF4-FFF2-40B4-BE49-F238E27FC236}">
                <a16:creationId xmlns:a16="http://schemas.microsoft.com/office/drawing/2014/main" id="{8AE55A91-3788-A8F9-B7A9-8CEF374B5ECF}"/>
              </a:ext>
            </a:extLst>
          </p:cNvPr>
          <p:cNvSpPr txBox="1"/>
          <p:nvPr/>
        </p:nvSpPr>
        <p:spPr>
          <a:xfrm>
            <a:off x="10169912" y="291328"/>
            <a:ext cx="1521699" cy="369332"/>
          </a:xfrm>
          <a:prstGeom prst="rect">
            <a:avLst/>
          </a:prstGeom>
          <a:noFill/>
        </p:spPr>
        <p:txBody>
          <a:bodyPr wrap="none" rtlCol="0">
            <a:spAutoFit/>
          </a:bodyPr>
          <a:lstStyle/>
          <a:p>
            <a:r>
              <a:rPr lang="en-US" b="1" i="1" dirty="0">
                <a:solidFill>
                  <a:srgbClr val="FF0000"/>
                </a:solidFill>
              </a:rPr>
              <a:t>DFC Factor 1</a:t>
            </a:r>
          </a:p>
        </p:txBody>
      </p:sp>
    </p:spTree>
    <p:extLst>
      <p:ext uri="{BB962C8B-B14F-4D97-AF65-F5344CB8AC3E}">
        <p14:creationId xmlns:p14="http://schemas.microsoft.com/office/powerpoint/2010/main" val="390388161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9D60023-0651-6DC1-516C-FE70D3B4182A}"/>
              </a:ext>
            </a:extLst>
          </p:cNvPr>
          <p:cNvPicPr>
            <a:picLocks noChangeAspect="1"/>
          </p:cNvPicPr>
          <p:nvPr/>
        </p:nvPicPr>
        <p:blipFill>
          <a:blip r:embed="rId2"/>
          <a:stretch>
            <a:fillRect/>
          </a:stretch>
        </p:blipFill>
        <p:spPr>
          <a:xfrm>
            <a:off x="2232325" y="449322"/>
            <a:ext cx="7727350" cy="5959356"/>
          </a:xfrm>
          <a:prstGeom prst="rect">
            <a:avLst/>
          </a:prstGeom>
        </p:spPr>
      </p:pic>
      <p:sp>
        <p:nvSpPr>
          <p:cNvPr id="2" name="TextBox 1">
            <a:extLst>
              <a:ext uri="{FF2B5EF4-FFF2-40B4-BE49-F238E27FC236}">
                <a16:creationId xmlns:a16="http://schemas.microsoft.com/office/drawing/2014/main" id="{FF41566E-CB93-9C86-AF14-C35C4FC63CA0}"/>
              </a:ext>
            </a:extLst>
          </p:cNvPr>
          <p:cNvSpPr txBox="1"/>
          <p:nvPr/>
        </p:nvSpPr>
        <p:spPr>
          <a:xfrm>
            <a:off x="10169912" y="291328"/>
            <a:ext cx="1521699" cy="369332"/>
          </a:xfrm>
          <a:prstGeom prst="rect">
            <a:avLst/>
          </a:prstGeom>
          <a:noFill/>
        </p:spPr>
        <p:txBody>
          <a:bodyPr wrap="none" rtlCol="0">
            <a:spAutoFit/>
          </a:bodyPr>
          <a:lstStyle/>
          <a:p>
            <a:r>
              <a:rPr lang="en-US" b="1" i="1" dirty="0">
                <a:solidFill>
                  <a:srgbClr val="FF0000"/>
                </a:solidFill>
              </a:rPr>
              <a:t>DFC Factor 1</a:t>
            </a:r>
          </a:p>
        </p:txBody>
      </p:sp>
    </p:spTree>
    <p:extLst>
      <p:ext uri="{BB962C8B-B14F-4D97-AF65-F5344CB8AC3E}">
        <p14:creationId xmlns:p14="http://schemas.microsoft.com/office/powerpoint/2010/main" val="3028806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5D038-9EB3-74B6-23D7-7C39B0E87859}"/>
              </a:ext>
            </a:extLst>
          </p:cNvPr>
          <p:cNvSpPr>
            <a:spLocks noGrp="1"/>
          </p:cNvSpPr>
          <p:nvPr>
            <p:ph type="title"/>
          </p:nvPr>
        </p:nvSpPr>
        <p:spPr/>
        <p:txBody>
          <a:bodyPr>
            <a:normAutofit fontScale="90000"/>
          </a:bodyPr>
          <a:lstStyle/>
          <a:p>
            <a:r>
              <a:rPr lang="en-US" dirty="0"/>
              <a:t>What Do Groundwater Conservation Districts Do?</a:t>
            </a:r>
            <a:br>
              <a:rPr lang="en-US" dirty="0"/>
            </a:br>
            <a:r>
              <a:rPr lang="en-US" dirty="0"/>
              <a:t>Planning vs. Management vs. Regulation</a:t>
            </a:r>
          </a:p>
        </p:txBody>
      </p:sp>
      <p:sp>
        <p:nvSpPr>
          <p:cNvPr id="3" name="Content Placeholder 2">
            <a:extLst>
              <a:ext uri="{FF2B5EF4-FFF2-40B4-BE49-F238E27FC236}">
                <a16:creationId xmlns:a16="http://schemas.microsoft.com/office/drawing/2014/main" id="{E6005D5C-7303-6BC5-0A6F-7155EB55CC19}"/>
              </a:ext>
            </a:extLst>
          </p:cNvPr>
          <p:cNvSpPr>
            <a:spLocks noGrp="1"/>
          </p:cNvSpPr>
          <p:nvPr>
            <p:ph idx="1"/>
          </p:nvPr>
        </p:nvSpPr>
        <p:spPr>
          <a:xfrm>
            <a:off x="838200" y="2079811"/>
            <a:ext cx="10515600" cy="4177554"/>
          </a:xfrm>
        </p:spPr>
        <p:txBody>
          <a:bodyPr/>
          <a:lstStyle/>
          <a:p>
            <a:r>
              <a:rPr lang="en-US" dirty="0"/>
              <a:t>Planning (Joint Planning Process in GMA 11)</a:t>
            </a:r>
          </a:p>
          <a:p>
            <a:pPr lvl="1"/>
            <a:r>
              <a:rPr lang="en-US" dirty="0"/>
              <a:t>Desired future conditions (DFC)</a:t>
            </a:r>
          </a:p>
          <a:p>
            <a:pPr lvl="1"/>
            <a:r>
              <a:rPr lang="en-US" dirty="0"/>
              <a:t>Modeled available groundwater (MAG)</a:t>
            </a:r>
          </a:p>
          <a:p>
            <a:r>
              <a:rPr lang="en-US" dirty="0"/>
              <a:t>Management (GCD Management Plan)</a:t>
            </a:r>
          </a:p>
          <a:p>
            <a:pPr lvl="1"/>
            <a:r>
              <a:rPr lang="en-US" dirty="0"/>
              <a:t>Goal 8 (Addressing in a quantitative manner the desired future conditions (DFC) of the groundwater resources in the District)</a:t>
            </a:r>
          </a:p>
          <a:p>
            <a:r>
              <a:rPr lang="en-US" dirty="0"/>
              <a:t>Regulation (GCD Rules)</a:t>
            </a:r>
          </a:p>
          <a:p>
            <a:pPr lvl="1"/>
            <a:r>
              <a:rPr lang="en-US" dirty="0"/>
              <a:t>Permitting</a:t>
            </a:r>
          </a:p>
        </p:txBody>
      </p:sp>
    </p:spTree>
    <p:extLst>
      <p:ext uri="{BB962C8B-B14F-4D97-AF65-F5344CB8AC3E}">
        <p14:creationId xmlns:p14="http://schemas.microsoft.com/office/powerpoint/2010/main" val="302082302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9D85C5A-4318-F9D3-9440-0AE12641B94B}"/>
              </a:ext>
            </a:extLst>
          </p:cNvPr>
          <p:cNvPicPr>
            <a:picLocks noChangeAspect="1"/>
          </p:cNvPicPr>
          <p:nvPr/>
        </p:nvPicPr>
        <p:blipFill>
          <a:blip r:embed="rId2"/>
          <a:stretch>
            <a:fillRect/>
          </a:stretch>
        </p:blipFill>
        <p:spPr>
          <a:xfrm>
            <a:off x="3877557" y="660660"/>
            <a:ext cx="8091161" cy="5999689"/>
          </a:xfrm>
          <a:prstGeom prst="rect">
            <a:avLst/>
          </a:prstGeom>
        </p:spPr>
      </p:pic>
      <p:sp>
        <p:nvSpPr>
          <p:cNvPr id="2" name="Title 1">
            <a:extLst>
              <a:ext uri="{FF2B5EF4-FFF2-40B4-BE49-F238E27FC236}">
                <a16:creationId xmlns:a16="http://schemas.microsoft.com/office/drawing/2014/main" id="{B1A623FD-1FC3-CA90-A829-C397786746EE}"/>
              </a:ext>
            </a:extLst>
          </p:cNvPr>
          <p:cNvSpPr>
            <a:spLocks noGrp="1"/>
          </p:cNvSpPr>
          <p:nvPr>
            <p:ph type="title"/>
          </p:nvPr>
        </p:nvSpPr>
        <p:spPr>
          <a:xfrm>
            <a:off x="223282" y="2275186"/>
            <a:ext cx="3981450" cy="1839278"/>
          </a:xfrm>
        </p:spPr>
        <p:txBody>
          <a:bodyPr>
            <a:normAutofit/>
          </a:bodyPr>
          <a:lstStyle/>
          <a:p>
            <a:r>
              <a:rPr lang="en-US" dirty="0"/>
              <a:t>MAG Context (Examples)</a:t>
            </a:r>
          </a:p>
        </p:txBody>
      </p:sp>
      <p:sp>
        <p:nvSpPr>
          <p:cNvPr id="4" name="TextBox 3">
            <a:extLst>
              <a:ext uri="{FF2B5EF4-FFF2-40B4-BE49-F238E27FC236}">
                <a16:creationId xmlns:a16="http://schemas.microsoft.com/office/drawing/2014/main" id="{5E2C170C-A136-E20A-812A-9F3DBD1BF0A4}"/>
              </a:ext>
            </a:extLst>
          </p:cNvPr>
          <p:cNvSpPr txBox="1"/>
          <p:nvPr/>
        </p:nvSpPr>
        <p:spPr>
          <a:xfrm>
            <a:off x="10169912" y="291328"/>
            <a:ext cx="1521699" cy="369332"/>
          </a:xfrm>
          <a:prstGeom prst="rect">
            <a:avLst/>
          </a:prstGeom>
          <a:noFill/>
        </p:spPr>
        <p:txBody>
          <a:bodyPr wrap="none" rtlCol="0">
            <a:spAutoFit/>
          </a:bodyPr>
          <a:lstStyle/>
          <a:p>
            <a:r>
              <a:rPr lang="en-US" b="1" i="1" dirty="0">
                <a:solidFill>
                  <a:srgbClr val="FF0000"/>
                </a:solidFill>
              </a:rPr>
              <a:t>DFC Factor 1</a:t>
            </a:r>
          </a:p>
        </p:txBody>
      </p:sp>
    </p:spTree>
    <p:extLst>
      <p:ext uri="{BB962C8B-B14F-4D97-AF65-F5344CB8AC3E}">
        <p14:creationId xmlns:p14="http://schemas.microsoft.com/office/powerpoint/2010/main" val="51755469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E59C6-7B9F-662A-471D-0E1D57F7213A}"/>
              </a:ext>
            </a:extLst>
          </p:cNvPr>
          <p:cNvSpPr>
            <a:spLocks noGrp="1"/>
          </p:cNvSpPr>
          <p:nvPr>
            <p:ph type="title"/>
          </p:nvPr>
        </p:nvSpPr>
        <p:spPr/>
        <p:txBody>
          <a:bodyPr/>
          <a:lstStyle/>
          <a:p>
            <a:r>
              <a:rPr lang="en-US" dirty="0"/>
              <a:t>Regional Water Plan/State Water Plan</a:t>
            </a:r>
          </a:p>
        </p:txBody>
      </p:sp>
      <p:sp>
        <p:nvSpPr>
          <p:cNvPr id="3" name="Content Placeholder 2">
            <a:extLst>
              <a:ext uri="{FF2B5EF4-FFF2-40B4-BE49-F238E27FC236}">
                <a16:creationId xmlns:a16="http://schemas.microsoft.com/office/drawing/2014/main" id="{A2ECB7DE-151A-62F7-055E-D3BD7BB2542F}"/>
              </a:ext>
            </a:extLst>
          </p:cNvPr>
          <p:cNvSpPr>
            <a:spLocks noGrp="1"/>
          </p:cNvSpPr>
          <p:nvPr>
            <p:ph idx="1"/>
          </p:nvPr>
        </p:nvSpPr>
        <p:spPr/>
        <p:txBody>
          <a:bodyPr/>
          <a:lstStyle/>
          <a:p>
            <a:r>
              <a:rPr lang="en-US" dirty="0"/>
              <a:t>Previously described Region I issues</a:t>
            </a:r>
          </a:p>
          <a:p>
            <a:pPr lvl="1"/>
            <a:r>
              <a:rPr lang="en-US" dirty="0"/>
              <a:t>2021 MAG vs 2016 MAG</a:t>
            </a:r>
          </a:p>
          <a:p>
            <a:r>
              <a:rPr lang="en-US" dirty="0"/>
              <a:t>If GMA 11 adopts different DFCs, it is possible that MAGs may be reduced further in 2026/2027</a:t>
            </a:r>
          </a:p>
          <a:p>
            <a:r>
              <a:rPr lang="en-US" dirty="0"/>
              <a:t>Fundamental policy question as part of balancing:</a:t>
            </a:r>
          </a:p>
          <a:p>
            <a:pPr lvl="1"/>
            <a:r>
              <a:rPr lang="en-US" dirty="0"/>
              <a:t>More weight to aquifer limits or to state water plan needs?</a:t>
            </a:r>
          </a:p>
        </p:txBody>
      </p:sp>
      <p:sp>
        <p:nvSpPr>
          <p:cNvPr id="4" name="TextBox 3">
            <a:extLst>
              <a:ext uri="{FF2B5EF4-FFF2-40B4-BE49-F238E27FC236}">
                <a16:creationId xmlns:a16="http://schemas.microsoft.com/office/drawing/2014/main" id="{2BEF06E8-405F-B5FC-264D-52486D82DB3A}"/>
              </a:ext>
            </a:extLst>
          </p:cNvPr>
          <p:cNvSpPr txBox="1"/>
          <p:nvPr/>
        </p:nvSpPr>
        <p:spPr>
          <a:xfrm>
            <a:off x="10169912" y="291328"/>
            <a:ext cx="1533433" cy="369332"/>
          </a:xfrm>
          <a:prstGeom prst="rect">
            <a:avLst/>
          </a:prstGeom>
          <a:noFill/>
        </p:spPr>
        <p:txBody>
          <a:bodyPr wrap="none" rtlCol="0">
            <a:spAutoFit/>
          </a:bodyPr>
          <a:lstStyle/>
          <a:p>
            <a:r>
              <a:rPr lang="en-US" b="1" i="1" dirty="0">
                <a:solidFill>
                  <a:srgbClr val="FF0000"/>
                </a:solidFill>
              </a:rPr>
              <a:t>DFC Factor 2</a:t>
            </a:r>
          </a:p>
        </p:txBody>
      </p:sp>
    </p:spTree>
    <p:extLst>
      <p:ext uri="{BB962C8B-B14F-4D97-AF65-F5344CB8AC3E}">
        <p14:creationId xmlns:p14="http://schemas.microsoft.com/office/powerpoint/2010/main" val="322004515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281D7-E20D-A50A-B13F-C2CC96B18EDB}"/>
              </a:ext>
            </a:extLst>
          </p:cNvPr>
          <p:cNvSpPr>
            <a:spLocks noGrp="1"/>
          </p:cNvSpPr>
          <p:nvPr>
            <p:ph type="title"/>
          </p:nvPr>
        </p:nvSpPr>
        <p:spPr/>
        <p:txBody>
          <a:bodyPr/>
          <a:lstStyle/>
          <a:p>
            <a:r>
              <a:rPr lang="en-US" dirty="0"/>
              <a:t>Storage (Physical Availability?)</a:t>
            </a:r>
          </a:p>
        </p:txBody>
      </p:sp>
      <p:sp>
        <p:nvSpPr>
          <p:cNvPr id="3" name="Content Placeholder 2">
            <a:extLst>
              <a:ext uri="{FF2B5EF4-FFF2-40B4-BE49-F238E27FC236}">
                <a16:creationId xmlns:a16="http://schemas.microsoft.com/office/drawing/2014/main" id="{648634E9-D5D8-4785-459A-9A649756AA6D}"/>
              </a:ext>
            </a:extLst>
          </p:cNvPr>
          <p:cNvSpPr>
            <a:spLocks noGrp="1"/>
          </p:cNvSpPr>
          <p:nvPr>
            <p:ph idx="1"/>
          </p:nvPr>
        </p:nvSpPr>
        <p:spPr/>
        <p:txBody>
          <a:bodyPr/>
          <a:lstStyle/>
          <a:p>
            <a:r>
              <a:rPr lang="en-US" dirty="0"/>
              <a:t>TWDB Storage Estimates</a:t>
            </a:r>
          </a:p>
          <a:p>
            <a:pPr lvl="1"/>
            <a:r>
              <a:rPr lang="en-US" dirty="0"/>
              <a:t>Total Estimated Recoverable Storage or TERS</a:t>
            </a:r>
          </a:p>
          <a:p>
            <a:r>
              <a:rPr lang="en-US" dirty="0"/>
              <a:t>2021 Explanatory Report Estimates</a:t>
            </a:r>
          </a:p>
          <a:p>
            <a:r>
              <a:rPr lang="en-US" dirty="0"/>
              <a:t>Refined Estimates from 2021 (Unofficial)</a:t>
            </a:r>
          </a:p>
        </p:txBody>
      </p:sp>
      <p:sp>
        <p:nvSpPr>
          <p:cNvPr id="4" name="TextBox 3">
            <a:extLst>
              <a:ext uri="{FF2B5EF4-FFF2-40B4-BE49-F238E27FC236}">
                <a16:creationId xmlns:a16="http://schemas.microsoft.com/office/drawing/2014/main" id="{759C619B-D2FD-3E87-8983-26E1E29A05AD}"/>
              </a:ext>
            </a:extLst>
          </p:cNvPr>
          <p:cNvSpPr txBox="1"/>
          <p:nvPr/>
        </p:nvSpPr>
        <p:spPr>
          <a:xfrm>
            <a:off x="10169912" y="291328"/>
            <a:ext cx="1533433" cy="369332"/>
          </a:xfrm>
          <a:prstGeom prst="rect">
            <a:avLst/>
          </a:prstGeom>
          <a:noFill/>
        </p:spPr>
        <p:txBody>
          <a:bodyPr wrap="none" rtlCol="0">
            <a:spAutoFit/>
          </a:bodyPr>
          <a:lstStyle/>
          <a:p>
            <a:r>
              <a:rPr lang="en-US" b="1" i="1" dirty="0">
                <a:solidFill>
                  <a:srgbClr val="FF0000"/>
                </a:solidFill>
              </a:rPr>
              <a:t>DFC Factor 3</a:t>
            </a:r>
          </a:p>
        </p:txBody>
      </p:sp>
    </p:spTree>
    <p:extLst>
      <p:ext uri="{BB962C8B-B14F-4D97-AF65-F5344CB8AC3E}">
        <p14:creationId xmlns:p14="http://schemas.microsoft.com/office/powerpoint/2010/main" val="56167162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1E2AC-A049-51B1-B872-C1289A21B122}"/>
              </a:ext>
            </a:extLst>
          </p:cNvPr>
          <p:cNvSpPr>
            <a:spLocks noGrp="1"/>
          </p:cNvSpPr>
          <p:nvPr>
            <p:ph type="title"/>
          </p:nvPr>
        </p:nvSpPr>
        <p:spPr/>
        <p:txBody>
          <a:bodyPr/>
          <a:lstStyle/>
          <a:p>
            <a:r>
              <a:rPr lang="en-US" dirty="0"/>
              <a:t>Total Groundwater Storage in GMA 11</a:t>
            </a:r>
          </a:p>
        </p:txBody>
      </p:sp>
      <p:sp>
        <p:nvSpPr>
          <p:cNvPr id="3" name="Content Placeholder 2">
            <a:extLst>
              <a:ext uri="{FF2B5EF4-FFF2-40B4-BE49-F238E27FC236}">
                <a16:creationId xmlns:a16="http://schemas.microsoft.com/office/drawing/2014/main" id="{5ECCBA13-6199-DCAB-B52A-2801516EC470}"/>
              </a:ext>
            </a:extLst>
          </p:cNvPr>
          <p:cNvSpPr>
            <a:spLocks noGrp="1"/>
          </p:cNvSpPr>
          <p:nvPr>
            <p:ph idx="1"/>
          </p:nvPr>
        </p:nvSpPr>
        <p:spPr/>
        <p:txBody>
          <a:bodyPr>
            <a:normAutofit/>
          </a:bodyPr>
          <a:lstStyle/>
          <a:p>
            <a:r>
              <a:rPr lang="en-US" sz="3200" b="1" dirty="0">
                <a:solidFill>
                  <a:srgbClr val="FF0000"/>
                </a:solidFill>
              </a:rPr>
              <a:t>TWDB (2014) = 2,071 million acre-feet (2 billion AF)</a:t>
            </a:r>
          </a:p>
          <a:p>
            <a:pPr lvl="1"/>
            <a:r>
              <a:rPr lang="en-US" dirty="0"/>
              <a:t>Based on 2004 GAM parameters</a:t>
            </a:r>
          </a:p>
          <a:p>
            <a:pPr lvl="1"/>
            <a:r>
              <a:rPr lang="en-US" dirty="0"/>
              <a:t>2021 Explanatory Report discussed that this estimate may be too high</a:t>
            </a:r>
          </a:p>
          <a:p>
            <a:r>
              <a:rPr lang="en-US" dirty="0"/>
              <a:t>Updated “unofficial” estimate (for this round of joint planning)</a:t>
            </a:r>
          </a:p>
          <a:p>
            <a:pPr lvl="1"/>
            <a:r>
              <a:rPr lang="en-US" dirty="0"/>
              <a:t>Confined Artesian = 1.2 million AF</a:t>
            </a:r>
          </a:p>
          <a:p>
            <a:pPr lvl="1"/>
            <a:r>
              <a:rPr lang="en-US" dirty="0"/>
              <a:t>Confined Saturated = 13.1 million AF</a:t>
            </a:r>
          </a:p>
          <a:p>
            <a:pPr lvl="1"/>
            <a:r>
              <a:rPr lang="en-US" dirty="0"/>
              <a:t>Unconfined = 14.8 million AF</a:t>
            </a:r>
          </a:p>
          <a:p>
            <a:pPr lvl="1"/>
            <a:r>
              <a:rPr lang="en-US" sz="3600" b="1" dirty="0">
                <a:solidFill>
                  <a:srgbClr val="FF0000"/>
                </a:solidFill>
              </a:rPr>
              <a:t>Total = 29 million AF</a:t>
            </a:r>
          </a:p>
          <a:p>
            <a:pPr lvl="2"/>
            <a:r>
              <a:rPr lang="en-US" sz="3200" b="1" dirty="0">
                <a:solidFill>
                  <a:srgbClr val="FF0000"/>
                </a:solidFill>
              </a:rPr>
              <a:t>Carrizo-Wilcox Aquifer Total = 20 million AF</a:t>
            </a:r>
          </a:p>
        </p:txBody>
      </p:sp>
      <p:sp>
        <p:nvSpPr>
          <p:cNvPr id="4" name="TextBox 3">
            <a:extLst>
              <a:ext uri="{FF2B5EF4-FFF2-40B4-BE49-F238E27FC236}">
                <a16:creationId xmlns:a16="http://schemas.microsoft.com/office/drawing/2014/main" id="{83BC8835-6010-D90B-B630-56EA3FABA583}"/>
              </a:ext>
            </a:extLst>
          </p:cNvPr>
          <p:cNvSpPr txBox="1"/>
          <p:nvPr/>
        </p:nvSpPr>
        <p:spPr>
          <a:xfrm>
            <a:off x="10169912" y="291328"/>
            <a:ext cx="1533433" cy="369332"/>
          </a:xfrm>
          <a:prstGeom prst="rect">
            <a:avLst/>
          </a:prstGeom>
          <a:noFill/>
        </p:spPr>
        <p:txBody>
          <a:bodyPr wrap="none" rtlCol="0">
            <a:spAutoFit/>
          </a:bodyPr>
          <a:lstStyle/>
          <a:p>
            <a:r>
              <a:rPr lang="en-US" b="1" i="1" dirty="0">
                <a:solidFill>
                  <a:srgbClr val="FF0000"/>
                </a:solidFill>
              </a:rPr>
              <a:t>DFC Factor 3</a:t>
            </a:r>
          </a:p>
        </p:txBody>
      </p:sp>
    </p:spTree>
    <p:extLst>
      <p:ext uri="{BB962C8B-B14F-4D97-AF65-F5344CB8AC3E}">
        <p14:creationId xmlns:p14="http://schemas.microsoft.com/office/powerpoint/2010/main" val="41415836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7759FE1-8CEA-4983-4929-015328A37400}"/>
              </a:ext>
            </a:extLst>
          </p:cNvPr>
          <p:cNvPicPr>
            <a:picLocks noChangeAspect="1"/>
          </p:cNvPicPr>
          <p:nvPr/>
        </p:nvPicPr>
        <p:blipFill>
          <a:blip r:embed="rId2"/>
          <a:stretch>
            <a:fillRect/>
          </a:stretch>
        </p:blipFill>
        <p:spPr>
          <a:xfrm>
            <a:off x="1903446" y="167660"/>
            <a:ext cx="8397550" cy="6532358"/>
          </a:xfrm>
          <a:prstGeom prst="rect">
            <a:avLst/>
          </a:prstGeom>
        </p:spPr>
      </p:pic>
      <p:sp>
        <p:nvSpPr>
          <p:cNvPr id="2" name="TextBox 1">
            <a:extLst>
              <a:ext uri="{FF2B5EF4-FFF2-40B4-BE49-F238E27FC236}">
                <a16:creationId xmlns:a16="http://schemas.microsoft.com/office/drawing/2014/main" id="{2AB87ED1-03D0-3DF9-F114-08A7A32142D0}"/>
              </a:ext>
            </a:extLst>
          </p:cNvPr>
          <p:cNvSpPr txBox="1"/>
          <p:nvPr/>
        </p:nvSpPr>
        <p:spPr>
          <a:xfrm>
            <a:off x="10169912" y="291328"/>
            <a:ext cx="1533433" cy="369332"/>
          </a:xfrm>
          <a:prstGeom prst="rect">
            <a:avLst/>
          </a:prstGeom>
          <a:noFill/>
        </p:spPr>
        <p:txBody>
          <a:bodyPr wrap="none" rtlCol="0">
            <a:spAutoFit/>
          </a:bodyPr>
          <a:lstStyle/>
          <a:p>
            <a:r>
              <a:rPr lang="en-US" b="1" i="1" dirty="0">
                <a:solidFill>
                  <a:srgbClr val="FF0000"/>
                </a:solidFill>
              </a:rPr>
              <a:t>DFC Factor 3</a:t>
            </a:r>
          </a:p>
        </p:txBody>
      </p:sp>
    </p:spTree>
    <p:extLst>
      <p:ext uri="{BB962C8B-B14F-4D97-AF65-F5344CB8AC3E}">
        <p14:creationId xmlns:p14="http://schemas.microsoft.com/office/powerpoint/2010/main" val="144300632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3E4133-3F10-A31F-AEE6-4559A116A484}"/>
              </a:ext>
            </a:extLst>
          </p:cNvPr>
          <p:cNvPicPr>
            <a:picLocks noChangeAspect="1"/>
          </p:cNvPicPr>
          <p:nvPr/>
        </p:nvPicPr>
        <p:blipFill>
          <a:blip r:embed="rId2"/>
          <a:stretch>
            <a:fillRect/>
          </a:stretch>
        </p:blipFill>
        <p:spPr>
          <a:xfrm>
            <a:off x="1918010" y="178990"/>
            <a:ext cx="8251902" cy="6419060"/>
          </a:xfrm>
          <a:prstGeom prst="rect">
            <a:avLst/>
          </a:prstGeom>
        </p:spPr>
      </p:pic>
      <p:sp>
        <p:nvSpPr>
          <p:cNvPr id="2" name="TextBox 1">
            <a:extLst>
              <a:ext uri="{FF2B5EF4-FFF2-40B4-BE49-F238E27FC236}">
                <a16:creationId xmlns:a16="http://schemas.microsoft.com/office/drawing/2014/main" id="{34CA2A21-7C8F-7494-1A07-1F24D0567526}"/>
              </a:ext>
            </a:extLst>
          </p:cNvPr>
          <p:cNvSpPr txBox="1"/>
          <p:nvPr/>
        </p:nvSpPr>
        <p:spPr>
          <a:xfrm>
            <a:off x="10169912" y="291328"/>
            <a:ext cx="1533433" cy="369332"/>
          </a:xfrm>
          <a:prstGeom prst="rect">
            <a:avLst/>
          </a:prstGeom>
          <a:noFill/>
        </p:spPr>
        <p:txBody>
          <a:bodyPr wrap="none" rtlCol="0">
            <a:spAutoFit/>
          </a:bodyPr>
          <a:lstStyle/>
          <a:p>
            <a:r>
              <a:rPr lang="en-US" b="1" i="1" dirty="0">
                <a:solidFill>
                  <a:srgbClr val="FF0000"/>
                </a:solidFill>
              </a:rPr>
              <a:t>DFC Factor 3</a:t>
            </a:r>
          </a:p>
        </p:txBody>
      </p:sp>
    </p:spTree>
    <p:extLst>
      <p:ext uri="{BB962C8B-B14F-4D97-AF65-F5344CB8AC3E}">
        <p14:creationId xmlns:p14="http://schemas.microsoft.com/office/powerpoint/2010/main" val="222129722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D6B3A9-9C3C-3AF4-FE8F-F10FC0923B36}"/>
              </a:ext>
            </a:extLst>
          </p:cNvPr>
          <p:cNvPicPr>
            <a:picLocks noChangeAspect="1"/>
          </p:cNvPicPr>
          <p:nvPr/>
        </p:nvPicPr>
        <p:blipFill>
          <a:blip r:embed="rId2"/>
          <a:stretch>
            <a:fillRect/>
          </a:stretch>
        </p:blipFill>
        <p:spPr>
          <a:xfrm>
            <a:off x="1940312" y="196339"/>
            <a:ext cx="8229600" cy="6401711"/>
          </a:xfrm>
          <a:prstGeom prst="rect">
            <a:avLst/>
          </a:prstGeom>
        </p:spPr>
      </p:pic>
      <p:sp>
        <p:nvSpPr>
          <p:cNvPr id="2" name="TextBox 1">
            <a:extLst>
              <a:ext uri="{FF2B5EF4-FFF2-40B4-BE49-F238E27FC236}">
                <a16:creationId xmlns:a16="http://schemas.microsoft.com/office/drawing/2014/main" id="{D73F0368-9030-6060-AAC6-8B4CC39D089C}"/>
              </a:ext>
            </a:extLst>
          </p:cNvPr>
          <p:cNvSpPr txBox="1"/>
          <p:nvPr/>
        </p:nvSpPr>
        <p:spPr>
          <a:xfrm>
            <a:off x="10169912" y="291328"/>
            <a:ext cx="1533433" cy="369332"/>
          </a:xfrm>
          <a:prstGeom prst="rect">
            <a:avLst/>
          </a:prstGeom>
          <a:noFill/>
        </p:spPr>
        <p:txBody>
          <a:bodyPr wrap="none" rtlCol="0">
            <a:spAutoFit/>
          </a:bodyPr>
          <a:lstStyle/>
          <a:p>
            <a:r>
              <a:rPr lang="en-US" b="1" i="1" dirty="0">
                <a:solidFill>
                  <a:srgbClr val="FF0000"/>
                </a:solidFill>
              </a:rPr>
              <a:t>DFC Factor 3</a:t>
            </a:r>
          </a:p>
        </p:txBody>
      </p:sp>
    </p:spTree>
    <p:extLst>
      <p:ext uri="{BB962C8B-B14F-4D97-AF65-F5344CB8AC3E}">
        <p14:creationId xmlns:p14="http://schemas.microsoft.com/office/powerpoint/2010/main" val="40956813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58111A-46A9-1293-A23B-023690A6F0F0}"/>
              </a:ext>
            </a:extLst>
          </p:cNvPr>
          <p:cNvPicPr>
            <a:picLocks noChangeAspect="1"/>
          </p:cNvPicPr>
          <p:nvPr/>
        </p:nvPicPr>
        <p:blipFill>
          <a:blip r:embed="rId2"/>
          <a:stretch>
            <a:fillRect/>
          </a:stretch>
        </p:blipFill>
        <p:spPr>
          <a:xfrm>
            <a:off x="1962616" y="213687"/>
            <a:ext cx="8297772" cy="6454741"/>
          </a:xfrm>
          <a:prstGeom prst="rect">
            <a:avLst/>
          </a:prstGeom>
        </p:spPr>
      </p:pic>
      <p:sp>
        <p:nvSpPr>
          <p:cNvPr id="2" name="TextBox 1">
            <a:extLst>
              <a:ext uri="{FF2B5EF4-FFF2-40B4-BE49-F238E27FC236}">
                <a16:creationId xmlns:a16="http://schemas.microsoft.com/office/drawing/2014/main" id="{71FDBF52-EBA8-944E-F837-B02393A3C0F1}"/>
              </a:ext>
            </a:extLst>
          </p:cNvPr>
          <p:cNvSpPr txBox="1"/>
          <p:nvPr/>
        </p:nvSpPr>
        <p:spPr>
          <a:xfrm>
            <a:off x="10169912" y="291328"/>
            <a:ext cx="1533433" cy="369332"/>
          </a:xfrm>
          <a:prstGeom prst="rect">
            <a:avLst/>
          </a:prstGeom>
          <a:noFill/>
        </p:spPr>
        <p:txBody>
          <a:bodyPr wrap="none" rtlCol="0">
            <a:spAutoFit/>
          </a:bodyPr>
          <a:lstStyle/>
          <a:p>
            <a:r>
              <a:rPr lang="en-US" b="1" i="1" dirty="0">
                <a:solidFill>
                  <a:srgbClr val="FF0000"/>
                </a:solidFill>
              </a:rPr>
              <a:t>DFC Factor 3</a:t>
            </a:r>
          </a:p>
        </p:txBody>
      </p:sp>
    </p:spTree>
    <p:extLst>
      <p:ext uri="{BB962C8B-B14F-4D97-AF65-F5344CB8AC3E}">
        <p14:creationId xmlns:p14="http://schemas.microsoft.com/office/powerpoint/2010/main" val="45442042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BE6FF-29DC-3493-18DE-9E612388DA10}"/>
              </a:ext>
            </a:extLst>
          </p:cNvPr>
          <p:cNvSpPr>
            <a:spLocks noGrp="1"/>
          </p:cNvSpPr>
          <p:nvPr>
            <p:ph type="title"/>
          </p:nvPr>
        </p:nvSpPr>
        <p:spPr/>
        <p:txBody>
          <a:bodyPr/>
          <a:lstStyle/>
          <a:p>
            <a:r>
              <a:rPr lang="en-US" dirty="0"/>
              <a:t>Total Estimated Recoverable Storage</a:t>
            </a:r>
          </a:p>
        </p:txBody>
      </p:sp>
      <p:sp>
        <p:nvSpPr>
          <p:cNvPr id="3" name="Content Placeholder 2">
            <a:extLst>
              <a:ext uri="{FF2B5EF4-FFF2-40B4-BE49-F238E27FC236}">
                <a16:creationId xmlns:a16="http://schemas.microsoft.com/office/drawing/2014/main" id="{A4BFFFF3-24CF-8D86-03BE-0F913EA046B4}"/>
              </a:ext>
            </a:extLst>
          </p:cNvPr>
          <p:cNvSpPr>
            <a:spLocks noGrp="1"/>
          </p:cNvSpPr>
          <p:nvPr>
            <p:ph idx="1"/>
          </p:nvPr>
        </p:nvSpPr>
        <p:spPr/>
        <p:txBody>
          <a:bodyPr/>
          <a:lstStyle/>
          <a:p>
            <a:r>
              <a:rPr lang="en-US" dirty="0"/>
              <a:t>Not a useful factor (should be dropped as a factor for joint planning)</a:t>
            </a:r>
          </a:p>
          <a:p>
            <a:r>
              <a:rPr lang="en-US" dirty="0"/>
              <a:t>Frequently misused to advance a false narrative</a:t>
            </a:r>
          </a:p>
          <a:p>
            <a:pPr lvl="1"/>
            <a:r>
              <a:rPr lang="en-US" dirty="0"/>
              <a:t>“Proposed pumping is a small fraction of total storage”</a:t>
            </a:r>
          </a:p>
          <a:p>
            <a:r>
              <a:rPr lang="en-US" dirty="0"/>
              <a:t>Groundwater pumping is from a dynamic system</a:t>
            </a:r>
          </a:p>
          <a:p>
            <a:pPr lvl="1"/>
            <a:r>
              <a:rPr lang="en-US" dirty="0"/>
              <a:t>Impacts of pumping can be analyzed with groundwater budgets</a:t>
            </a:r>
          </a:p>
        </p:txBody>
      </p:sp>
      <p:sp>
        <p:nvSpPr>
          <p:cNvPr id="4" name="TextBox 3">
            <a:extLst>
              <a:ext uri="{FF2B5EF4-FFF2-40B4-BE49-F238E27FC236}">
                <a16:creationId xmlns:a16="http://schemas.microsoft.com/office/drawing/2014/main" id="{D9ED756C-9644-6307-E396-AF3C31469B65}"/>
              </a:ext>
            </a:extLst>
          </p:cNvPr>
          <p:cNvSpPr txBox="1"/>
          <p:nvPr/>
        </p:nvSpPr>
        <p:spPr>
          <a:xfrm>
            <a:off x="10169912" y="291328"/>
            <a:ext cx="1533433" cy="369332"/>
          </a:xfrm>
          <a:prstGeom prst="rect">
            <a:avLst/>
          </a:prstGeom>
          <a:noFill/>
        </p:spPr>
        <p:txBody>
          <a:bodyPr wrap="none" rtlCol="0">
            <a:spAutoFit/>
          </a:bodyPr>
          <a:lstStyle/>
          <a:p>
            <a:r>
              <a:rPr lang="en-US" b="1" i="1" dirty="0">
                <a:solidFill>
                  <a:srgbClr val="FF0000"/>
                </a:solidFill>
              </a:rPr>
              <a:t>DFC Factor 3</a:t>
            </a:r>
          </a:p>
        </p:txBody>
      </p:sp>
    </p:spTree>
    <p:extLst>
      <p:ext uri="{BB962C8B-B14F-4D97-AF65-F5344CB8AC3E}">
        <p14:creationId xmlns:p14="http://schemas.microsoft.com/office/powerpoint/2010/main" val="71511714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1603-25A6-A1D3-DD37-1A3F72ADBF98}"/>
              </a:ext>
            </a:extLst>
          </p:cNvPr>
          <p:cNvSpPr>
            <a:spLocks noGrp="1"/>
          </p:cNvSpPr>
          <p:nvPr>
            <p:ph type="title"/>
          </p:nvPr>
        </p:nvSpPr>
        <p:spPr/>
        <p:txBody>
          <a:bodyPr/>
          <a:lstStyle/>
          <a:p>
            <a:r>
              <a:rPr lang="en-US" dirty="0"/>
              <a:t>Groundwater Budget Analysis</a:t>
            </a:r>
          </a:p>
        </p:txBody>
      </p:sp>
      <p:sp>
        <p:nvSpPr>
          <p:cNvPr id="3" name="Content Placeholder 2">
            <a:extLst>
              <a:ext uri="{FF2B5EF4-FFF2-40B4-BE49-F238E27FC236}">
                <a16:creationId xmlns:a16="http://schemas.microsoft.com/office/drawing/2014/main" id="{8583F5E2-1DB3-3621-D3A8-A1BCABEFE3BC}"/>
              </a:ext>
            </a:extLst>
          </p:cNvPr>
          <p:cNvSpPr>
            <a:spLocks noGrp="1"/>
          </p:cNvSpPr>
          <p:nvPr>
            <p:ph idx="1"/>
          </p:nvPr>
        </p:nvSpPr>
        <p:spPr>
          <a:xfrm>
            <a:off x="838200" y="1546844"/>
            <a:ext cx="10515600" cy="4946031"/>
          </a:xfrm>
        </p:spPr>
        <p:txBody>
          <a:bodyPr>
            <a:normAutofit fontScale="92500" lnSpcReduction="10000"/>
          </a:bodyPr>
          <a:lstStyle/>
          <a:p>
            <a:r>
              <a:rPr lang="en-US" dirty="0"/>
              <a:t>Documented in 2021 Explanatory Report</a:t>
            </a:r>
          </a:p>
          <a:p>
            <a:r>
              <a:rPr lang="en-US" dirty="0"/>
              <a:t>Focuses on an analysis of “capture”</a:t>
            </a:r>
          </a:p>
          <a:p>
            <a:r>
              <a:rPr lang="en-US" dirty="0"/>
              <a:t>Literature on “capture” dates to 1940</a:t>
            </a:r>
          </a:p>
          <a:p>
            <a:r>
              <a:rPr lang="en-US" dirty="0"/>
              <a:t>Increased pumping impacts:</a:t>
            </a:r>
          </a:p>
          <a:p>
            <a:pPr lvl="1"/>
            <a:r>
              <a:rPr lang="en-US" dirty="0"/>
              <a:t>Reduced storage</a:t>
            </a:r>
          </a:p>
          <a:p>
            <a:pPr lvl="1"/>
            <a:r>
              <a:rPr lang="en-US" dirty="0"/>
              <a:t>Induced inflow</a:t>
            </a:r>
          </a:p>
          <a:p>
            <a:pPr lvl="1"/>
            <a:r>
              <a:rPr lang="en-US" dirty="0"/>
              <a:t>Captured outflow</a:t>
            </a:r>
          </a:p>
          <a:p>
            <a:r>
              <a:rPr lang="en-US" dirty="0"/>
              <a:t>Literature in 1982 and 2002 noted that groundwater models are ideal tools to analyze “capture”</a:t>
            </a:r>
          </a:p>
          <a:p>
            <a:pPr lvl="1"/>
            <a:r>
              <a:rPr lang="en-US" dirty="0"/>
              <a:t>Also emphasized that natural rate of recharge is not relevant</a:t>
            </a:r>
          </a:p>
          <a:p>
            <a:r>
              <a:rPr lang="en-US" dirty="0"/>
              <a:t>Side Note: from 2009 to (at least) 2011, TWDB groundwater modeler employment interview questions included a hypothetical capture analysis</a:t>
            </a:r>
          </a:p>
        </p:txBody>
      </p:sp>
      <p:sp>
        <p:nvSpPr>
          <p:cNvPr id="4" name="TextBox 3">
            <a:extLst>
              <a:ext uri="{FF2B5EF4-FFF2-40B4-BE49-F238E27FC236}">
                <a16:creationId xmlns:a16="http://schemas.microsoft.com/office/drawing/2014/main" id="{7DAE3663-E78C-184E-7D6C-0B07F2D2AE0D}"/>
              </a:ext>
            </a:extLst>
          </p:cNvPr>
          <p:cNvSpPr txBox="1"/>
          <p:nvPr/>
        </p:nvSpPr>
        <p:spPr>
          <a:xfrm>
            <a:off x="10169912" y="291328"/>
            <a:ext cx="1533433" cy="369332"/>
          </a:xfrm>
          <a:prstGeom prst="rect">
            <a:avLst/>
          </a:prstGeom>
          <a:noFill/>
        </p:spPr>
        <p:txBody>
          <a:bodyPr wrap="none" rtlCol="0">
            <a:spAutoFit/>
          </a:bodyPr>
          <a:lstStyle/>
          <a:p>
            <a:r>
              <a:rPr lang="en-US" b="1" i="1" dirty="0">
                <a:solidFill>
                  <a:srgbClr val="FF0000"/>
                </a:solidFill>
              </a:rPr>
              <a:t>DFC Factor 3</a:t>
            </a:r>
          </a:p>
        </p:txBody>
      </p:sp>
    </p:spTree>
    <p:extLst>
      <p:ext uri="{BB962C8B-B14F-4D97-AF65-F5344CB8AC3E}">
        <p14:creationId xmlns:p14="http://schemas.microsoft.com/office/powerpoint/2010/main" val="1144050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F0D6D-EA25-FBCE-226B-BD5E7CE1D7A2}"/>
              </a:ext>
            </a:extLst>
          </p:cNvPr>
          <p:cNvSpPr>
            <a:spLocks noGrp="1"/>
          </p:cNvSpPr>
          <p:nvPr>
            <p:ph type="title"/>
          </p:nvPr>
        </p:nvSpPr>
        <p:spPr/>
        <p:txBody>
          <a:bodyPr/>
          <a:lstStyle/>
          <a:p>
            <a:r>
              <a:rPr lang="en-US" dirty="0"/>
              <a:t>Groundwater Availability History</a:t>
            </a:r>
          </a:p>
        </p:txBody>
      </p:sp>
      <p:sp>
        <p:nvSpPr>
          <p:cNvPr id="3" name="Content Placeholder 2">
            <a:extLst>
              <a:ext uri="{FF2B5EF4-FFF2-40B4-BE49-F238E27FC236}">
                <a16:creationId xmlns:a16="http://schemas.microsoft.com/office/drawing/2014/main" id="{13B00FCA-7107-997A-D639-4E7A4C2E4F2C}"/>
              </a:ext>
            </a:extLst>
          </p:cNvPr>
          <p:cNvSpPr>
            <a:spLocks noGrp="1"/>
          </p:cNvSpPr>
          <p:nvPr>
            <p:ph idx="1"/>
          </p:nvPr>
        </p:nvSpPr>
        <p:spPr>
          <a:xfrm>
            <a:off x="838200" y="1572322"/>
            <a:ext cx="10515600" cy="4920553"/>
          </a:xfrm>
        </p:spPr>
        <p:txBody>
          <a:bodyPr>
            <a:normAutofit/>
          </a:bodyPr>
          <a:lstStyle/>
          <a:p>
            <a:r>
              <a:rPr lang="en-US" dirty="0"/>
              <a:t>Before 1997: TWDB determined groundwater availability for state water plan purposes</a:t>
            </a:r>
          </a:p>
          <a:p>
            <a:pPr lvl="1"/>
            <a:r>
              <a:rPr lang="en-US" dirty="0"/>
              <a:t>Groundwater Conservation Districts (GCDs) were not required to adopt these estimates</a:t>
            </a:r>
          </a:p>
          <a:p>
            <a:r>
              <a:rPr lang="en-US" dirty="0"/>
              <a:t>Senate Bill 1 (1997): groundwater availability for planning shifted to Regional Planning Groups</a:t>
            </a:r>
          </a:p>
          <a:p>
            <a:pPr lvl="1"/>
            <a:r>
              <a:rPr lang="en-US" dirty="0"/>
              <a:t>No requirement for documentation and no standard for consistency with stated goals</a:t>
            </a:r>
          </a:p>
          <a:p>
            <a:pPr lvl="1"/>
            <a:r>
              <a:rPr lang="en-US" dirty="0"/>
              <a:t>GCD Management Plans had to be consistent with these estimates</a:t>
            </a:r>
          </a:p>
          <a:p>
            <a:pPr lvl="1"/>
            <a:r>
              <a:rPr lang="en-US" dirty="0"/>
              <a:t>GCDs could “appeal” the groundwater availability estimate to TWDB</a:t>
            </a:r>
          </a:p>
          <a:p>
            <a:r>
              <a:rPr lang="en-US" dirty="0"/>
              <a:t>HB 1763 (2005): defining groundwater availability shifted to GCDs</a:t>
            </a:r>
          </a:p>
          <a:p>
            <a:pPr lvl="1"/>
            <a:r>
              <a:rPr lang="en-US" dirty="0"/>
              <a:t>Joint planning process (GCDs in a Groundwater Management Area)</a:t>
            </a:r>
          </a:p>
          <a:p>
            <a:pPr marL="457200" lvl="1" indent="0">
              <a:buNone/>
            </a:pPr>
            <a:endParaRPr lang="en-US" dirty="0"/>
          </a:p>
        </p:txBody>
      </p:sp>
    </p:spTree>
    <p:extLst>
      <p:ext uri="{BB962C8B-B14F-4D97-AF65-F5344CB8AC3E}">
        <p14:creationId xmlns:p14="http://schemas.microsoft.com/office/powerpoint/2010/main" val="231298856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0F8B20-A397-080D-9653-FC25FEFA4DB6}"/>
              </a:ext>
            </a:extLst>
          </p:cNvPr>
          <p:cNvPicPr>
            <a:picLocks noChangeAspect="1"/>
          </p:cNvPicPr>
          <p:nvPr/>
        </p:nvPicPr>
        <p:blipFill>
          <a:blip r:embed="rId2"/>
          <a:stretch>
            <a:fillRect/>
          </a:stretch>
        </p:blipFill>
        <p:spPr>
          <a:xfrm>
            <a:off x="435801" y="211872"/>
            <a:ext cx="11320397" cy="6434255"/>
          </a:xfrm>
          <a:prstGeom prst="rect">
            <a:avLst/>
          </a:prstGeom>
        </p:spPr>
      </p:pic>
      <p:sp>
        <p:nvSpPr>
          <p:cNvPr id="4" name="TextBox 3">
            <a:extLst>
              <a:ext uri="{FF2B5EF4-FFF2-40B4-BE49-F238E27FC236}">
                <a16:creationId xmlns:a16="http://schemas.microsoft.com/office/drawing/2014/main" id="{D7405614-2B9D-B91E-0510-B0BE6FDD53E9}"/>
              </a:ext>
            </a:extLst>
          </p:cNvPr>
          <p:cNvSpPr txBox="1"/>
          <p:nvPr/>
        </p:nvSpPr>
        <p:spPr>
          <a:xfrm>
            <a:off x="4650059" y="211873"/>
            <a:ext cx="3370987" cy="1384995"/>
          </a:xfrm>
          <a:prstGeom prst="rect">
            <a:avLst/>
          </a:prstGeom>
          <a:solidFill>
            <a:schemeClr val="bg1"/>
          </a:solidFill>
        </p:spPr>
        <p:txBody>
          <a:bodyPr wrap="none" rtlCol="0">
            <a:spAutoFit/>
          </a:bodyPr>
          <a:lstStyle/>
          <a:p>
            <a:r>
              <a:rPr lang="en-US" sz="2800" b="1" i="1" dirty="0">
                <a:solidFill>
                  <a:srgbClr val="0033CC"/>
                </a:solidFill>
              </a:rPr>
              <a:t>From Ground Water</a:t>
            </a:r>
          </a:p>
          <a:p>
            <a:r>
              <a:rPr lang="en-US" sz="2800" b="1" i="1" dirty="0">
                <a:solidFill>
                  <a:srgbClr val="0033CC"/>
                </a:solidFill>
              </a:rPr>
              <a:t>Vol. 40, No. 4</a:t>
            </a:r>
          </a:p>
          <a:p>
            <a:r>
              <a:rPr lang="en-US" sz="2800" b="1" i="1" dirty="0">
                <a:solidFill>
                  <a:srgbClr val="0033CC"/>
                </a:solidFill>
              </a:rPr>
              <a:t>July-August 2002</a:t>
            </a:r>
          </a:p>
        </p:txBody>
      </p:sp>
      <p:sp>
        <p:nvSpPr>
          <p:cNvPr id="5" name="TextBox 4">
            <a:extLst>
              <a:ext uri="{FF2B5EF4-FFF2-40B4-BE49-F238E27FC236}">
                <a16:creationId xmlns:a16="http://schemas.microsoft.com/office/drawing/2014/main" id="{0747BAFC-7B98-2EB2-EF02-7E09F7B4D108}"/>
              </a:ext>
            </a:extLst>
          </p:cNvPr>
          <p:cNvSpPr txBox="1"/>
          <p:nvPr/>
        </p:nvSpPr>
        <p:spPr>
          <a:xfrm>
            <a:off x="10169912" y="291328"/>
            <a:ext cx="1533433" cy="369332"/>
          </a:xfrm>
          <a:prstGeom prst="rect">
            <a:avLst/>
          </a:prstGeom>
          <a:noFill/>
        </p:spPr>
        <p:txBody>
          <a:bodyPr wrap="none" rtlCol="0">
            <a:spAutoFit/>
          </a:bodyPr>
          <a:lstStyle/>
          <a:p>
            <a:r>
              <a:rPr lang="en-US" b="1" i="1" dirty="0">
                <a:solidFill>
                  <a:srgbClr val="FF0000"/>
                </a:solidFill>
              </a:rPr>
              <a:t>DFC Factor 3</a:t>
            </a:r>
          </a:p>
        </p:txBody>
      </p:sp>
    </p:spTree>
    <p:extLst>
      <p:ext uri="{BB962C8B-B14F-4D97-AF65-F5344CB8AC3E}">
        <p14:creationId xmlns:p14="http://schemas.microsoft.com/office/powerpoint/2010/main" val="220277777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9A909-8F7F-0085-0CB4-0DAB4FCF815A}"/>
              </a:ext>
            </a:extLst>
          </p:cNvPr>
          <p:cNvSpPr>
            <a:spLocks noGrp="1"/>
          </p:cNvSpPr>
          <p:nvPr>
            <p:ph type="title"/>
          </p:nvPr>
        </p:nvSpPr>
        <p:spPr/>
        <p:txBody>
          <a:bodyPr/>
          <a:lstStyle/>
          <a:p>
            <a:r>
              <a:rPr lang="en-US" dirty="0"/>
              <a:t>DFC Results in a Pumping Increase Compared to Historic Pumping</a:t>
            </a:r>
          </a:p>
        </p:txBody>
      </p:sp>
      <p:sp>
        <p:nvSpPr>
          <p:cNvPr id="3" name="Content Placeholder 2">
            <a:extLst>
              <a:ext uri="{FF2B5EF4-FFF2-40B4-BE49-F238E27FC236}">
                <a16:creationId xmlns:a16="http://schemas.microsoft.com/office/drawing/2014/main" id="{AED6F2D7-29C3-014D-231F-B3FAFA59A77F}"/>
              </a:ext>
            </a:extLst>
          </p:cNvPr>
          <p:cNvSpPr>
            <a:spLocks noGrp="1"/>
          </p:cNvSpPr>
          <p:nvPr>
            <p:ph idx="1"/>
          </p:nvPr>
        </p:nvSpPr>
        <p:spPr>
          <a:xfrm>
            <a:off x="838200" y="2096429"/>
            <a:ext cx="10515600" cy="4080534"/>
          </a:xfrm>
        </p:spPr>
        <p:txBody>
          <a:bodyPr/>
          <a:lstStyle/>
          <a:p>
            <a:r>
              <a:rPr lang="en-US" dirty="0"/>
              <a:t>“Maximum Sustainable Pumping”</a:t>
            </a:r>
          </a:p>
          <a:p>
            <a:pPr lvl="1"/>
            <a:r>
              <a:rPr lang="en-US" dirty="0"/>
              <a:t>Assumed current distribution of wells</a:t>
            </a:r>
          </a:p>
          <a:p>
            <a:pPr lvl="1"/>
            <a:r>
              <a:rPr lang="en-US" dirty="0"/>
              <a:t>Pumping is “sustained” from 2014 to 2080</a:t>
            </a:r>
          </a:p>
          <a:p>
            <a:r>
              <a:rPr lang="en-US" dirty="0"/>
              <a:t>Average pumping:</a:t>
            </a:r>
          </a:p>
          <a:p>
            <a:pPr lvl="1"/>
            <a:r>
              <a:rPr lang="en-US" dirty="0"/>
              <a:t>1981 to 2013:  129,718 AF/yr</a:t>
            </a:r>
          </a:p>
          <a:p>
            <a:pPr lvl="1"/>
            <a:r>
              <a:rPr lang="en-US" dirty="0"/>
              <a:t>2014 to 2080:  385,088 AF/yr</a:t>
            </a:r>
          </a:p>
          <a:p>
            <a:pPr lvl="1"/>
            <a:r>
              <a:rPr lang="en-US" dirty="0"/>
              <a:t>Increase:           255,370 AF/yr</a:t>
            </a:r>
          </a:p>
        </p:txBody>
      </p:sp>
      <p:sp>
        <p:nvSpPr>
          <p:cNvPr id="4" name="TextBox 3">
            <a:extLst>
              <a:ext uri="{FF2B5EF4-FFF2-40B4-BE49-F238E27FC236}">
                <a16:creationId xmlns:a16="http://schemas.microsoft.com/office/drawing/2014/main" id="{63D5BF47-26F3-FFD6-6C24-05FB34396032}"/>
              </a:ext>
            </a:extLst>
          </p:cNvPr>
          <p:cNvSpPr txBox="1"/>
          <p:nvPr/>
        </p:nvSpPr>
        <p:spPr>
          <a:xfrm>
            <a:off x="10169912" y="291328"/>
            <a:ext cx="1533433" cy="369332"/>
          </a:xfrm>
          <a:prstGeom prst="rect">
            <a:avLst/>
          </a:prstGeom>
          <a:noFill/>
        </p:spPr>
        <p:txBody>
          <a:bodyPr wrap="none" rtlCol="0">
            <a:spAutoFit/>
          </a:bodyPr>
          <a:lstStyle/>
          <a:p>
            <a:r>
              <a:rPr lang="en-US" b="1" i="1" dirty="0">
                <a:solidFill>
                  <a:srgbClr val="FF0000"/>
                </a:solidFill>
              </a:rPr>
              <a:t>DFC Factor 3</a:t>
            </a:r>
          </a:p>
        </p:txBody>
      </p:sp>
    </p:spTree>
    <p:extLst>
      <p:ext uri="{BB962C8B-B14F-4D97-AF65-F5344CB8AC3E}">
        <p14:creationId xmlns:p14="http://schemas.microsoft.com/office/powerpoint/2010/main" val="17469835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1B88E-6BAA-B6F1-A22D-6D97C2374A96}"/>
              </a:ext>
            </a:extLst>
          </p:cNvPr>
          <p:cNvSpPr>
            <a:spLocks noGrp="1"/>
          </p:cNvSpPr>
          <p:nvPr>
            <p:ph type="title"/>
          </p:nvPr>
        </p:nvSpPr>
        <p:spPr>
          <a:xfrm>
            <a:off x="392152" y="2209179"/>
            <a:ext cx="4090639" cy="2322319"/>
          </a:xfrm>
        </p:spPr>
        <p:txBody>
          <a:bodyPr>
            <a:normAutofit/>
          </a:bodyPr>
          <a:lstStyle/>
          <a:p>
            <a:r>
              <a:rPr lang="en-US" dirty="0"/>
              <a:t>From 2021 Explanatory Report</a:t>
            </a:r>
          </a:p>
        </p:txBody>
      </p:sp>
      <p:pic>
        <p:nvPicPr>
          <p:cNvPr id="4" name="Picture 3">
            <a:extLst>
              <a:ext uri="{FF2B5EF4-FFF2-40B4-BE49-F238E27FC236}">
                <a16:creationId xmlns:a16="http://schemas.microsoft.com/office/drawing/2014/main" id="{1E51AD96-2277-5AD5-13D8-087967FACD2A}"/>
              </a:ext>
            </a:extLst>
          </p:cNvPr>
          <p:cNvPicPr>
            <a:picLocks noChangeAspect="1"/>
          </p:cNvPicPr>
          <p:nvPr/>
        </p:nvPicPr>
        <p:blipFill>
          <a:blip r:embed="rId2"/>
          <a:stretch>
            <a:fillRect/>
          </a:stretch>
        </p:blipFill>
        <p:spPr>
          <a:xfrm>
            <a:off x="4104148" y="306464"/>
            <a:ext cx="5764681" cy="6245072"/>
          </a:xfrm>
          <a:prstGeom prst="rect">
            <a:avLst/>
          </a:prstGeom>
        </p:spPr>
      </p:pic>
      <p:sp>
        <p:nvSpPr>
          <p:cNvPr id="5" name="TextBox 4">
            <a:extLst>
              <a:ext uri="{FF2B5EF4-FFF2-40B4-BE49-F238E27FC236}">
                <a16:creationId xmlns:a16="http://schemas.microsoft.com/office/drawing/2014/main" id="{674F4765-E21A-447A-F891-61B0C23070DE}"/>
              </a:ext>
            </a:extLst>
          </p:cNvPr>
          <p:cNvSpPr txBox="1"/>
          <p:nvPr/>
        </p:nvSpPr>
        <p:spPr>
          <a:xfrm>
            <a:off x="10169912" y="291328"/>
            <a:ext cx="1533433" cy="369332"/>
          </a:xfrm>
          <a:prstGeom prst="rect">
            <a:avLst/>
          </a:prstGeom>
          <a:noFill/>
        </p:spPr>
        <p:txBody>
          <a:bodyPr wrap="none" rtlCol="0">
            <a:spAutoFit/>
          </a:bodyPr>
          <a:lstStyle/>
          <a:p>
            <a:r>
              <a:rPr lang="en-US" b="1" i="1" dirty="0">
                <a:solidFill>
                  <a:srgbClr val="FF0000"/>
                </a:solidFill>
              </a:rPr>
              <a:t>DFC Factor 3</a:t>
            </a:r>
          </a:p>
        </p:txBody>
      </p:sp>
    </p:spTree>
    <p:extLst>
      <p:ext uri="{BB962C8B-B14F-4D97-AF65-F5344CB8AC3E}">
        <p14:creationId xmlns:p14="http://schemas.microsoft.com/office/powerpoint/2010/main" val="396284339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32E3DE-00FA-0FD7-BDE4-DED7146AE1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3A8C6B-C146-A9E4-857A-15E8465BBC95}"/>
              </a:ext>
            </a:extLst>
          </p:cNvPr>
          <p:cNvSpPr>
            <a:spLocks noGrp="1"/>
          </p:cNvSpPr>
          <p:nvPr>
            <p:ph type="title"/>
          </p:nvPr>
        </p:nvSpPr>
        <p:spPr>
          <a:xfrm>
            <a:off x="392152" y="2209179"/>
            <a:ext cx="4090639" cy="2322319"/>
          </a:xfrm>
        </p:spPr>
        <p:txBody>
          <a:bodyPr>
            <a:normAutofit/>
          </a:bodyPr>
          <a:lstStyle/>
          <a:p>
            <a:r>
              <a:rPr lang="en-US" dirty="0"/>
              <a:t>From 2021 Explanatory Report</a:t>
            </a:r>
          </a:p>
        </p:txBody>
      </p:sp>
      <p:pic>
        <p:nvPicPr>
          <p:cNvPr id="4" name="Picture 3">
            <a:extLst>
              <a:ext uri="{FF2B5EF4-FFF2-40B4-BE49-F238E27FC236}">
                <a16:creationId xmlns:a16="http://schemas.microsoft.com/office/drawing/2014/main" id="{5C80A092-DB82-134B-6FD9-3B7F67CD31CE}"/>
              </a:ext>
            </a:extLst>
          </p:cNvPr>
          <p:cNvPicPr>
            <a:picLocks noChangeAspect="1"/>
          </p:cNvPicPr>
          <p:nvPr/>
        </p:nvPicPr>
        <p:blipFill>
          <a:blip r:embed="rId2"/>
          <a:stretch>
            <a:fillRect/>
          </a:stretch>
        </p:blipFill>
        <p:spPr>
          <a:xfrm>
            <a:off x="4104148" y="306464"/>
            <a:ext cx="5764681" cy="6245072"/>
          </a:xfrm>
          <a:prstGeom prst="rect">
            <a:avLst/>
          </a:prstGeom>
        </p:spPr>
      </p:pic>
      <p:sp>
        <p:nvSpPr>
          <p:cNvPr id="5" name="TextBox 4">
            <a:extLst>
              <a:ext uri="{FF2B5EF4-FFF2-40B4-BE49-F238E27FC236}">
                <a16:creationId xmlns:a16="http://schemas.microsoft.com/office/drawing/2014/main" id="{B69085F3-2E99-49C5-3AD5-C842545F9EAA}"/>
              </a:ext>
            </a:extLst>
          </p:cNvPr>
          <p:cNvSpPr txBox="1"/>
          <p:nvPr/>
        </p:nvSpPr>
        <p:spPr>
          <a:xfrm>
            <a:off x="10169912" y="291328"/>
            <a:ext cx="1533433" cy="369332"/>
          </a:xfrm>
          <a:prstGeom prst="rect">
            <a:avLst/>
          </a:prstGeom>
          <a:noFill/>
        </p:spPr>
        <p:txBody>
          <a:bodyPr wrap="none" rtlCol="0">
            <a:spAutoFit/>
          </a:bodyPr>
          <a:lstStyle/>
          <a:p>
            <a:r>
              <a:rPr lang="en-US" b="1" i="1" dirty="0">
                <a:solidFill>
                  <a:srgbClr val="FF0000"/>
                </a:solidFill>
              </a:rPr>
              <a:t>DFC Factor 3</a:t>
            </a:r>
          </a:p>
        </p:txBody>
      </p:sp>
      <p:sp>
        <p:nvSpPr>
          <p:cNvPr id="3" name="Rectangle 2">
            <a:extLst>
              <a:ext uri="{FF2B5EF4-FFF2-40B4-BE49-F238E27FC236}">
                <a16:creationId xmlns:a16="http://schemas.microsoft.com/office/drawing/2014/main" id="{051DCAF6-0DB9-C402-172B-E9ECCAEC2927}"/>
              </a:ext>
            </a:extLst>
          </p:cNvPr>
          <p:cNvSpPr/>
          <p:nvPr/>
        </p:nvSpPr>
        <p:spPr>
          <a:xfrm>
            <a:off x="4104148" y="1628078"/>
            <a:ext cx="5386038" cy="468351"/>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E730EF2-8F56-59A9-897F-AEF30744A19E}"/>
              </a:ext>
            </a:extLst>
          </p:cNvPr>
          <p:cNvSpPr txBox="1"/>
          <p:nvPr/>
        </p:nvSpPr>
        <p:spPr>
          <a:xfrm>
            <a:off x="9820077" y="1539087"/>
            <a:ext cx="2233101" cy="646331"/>
          </a:xfrm>
          <a:prstGeom prst="rect">
            <a:avLst/>
          </a:prstGeom>
          <a:noFill/>
        </p:spPr>
        <p:txBody>
          <a:bodyPr wrap="square" rtlCol="0">
            <a:spAutoFit/>
          </a:bodyPr>
          <a:lstStyle/>
          <a:p>
            <a:r>
              <a:rPr lang="en-US" b="1" i="1" dirty="0">
                <a:solidFill>
                  <a:srgbClr val="FF0000"/>
                </a:solidFill>
              </a:rPr>
              <a:t>Pumping increase: </a:t>
            </a:r>
          </a:p>
          <a:p>
            <a:r>
              <a:rPr lang="en-US" b="1" i="1" dirty="0">
                <a:solidFill>
                  <a:srgbClr val="FF0000"/>
                </a:solidFill>
              </a:rPr>
              <a:t>255,000 AF/yr</a:t>
            </a:r>
          </a:p>
        </p:txBody>
      </p:sp>
    </p:spTree>
    <p:extLst>
      <p:ext uri="{BB962C8B-B14F-4D97-AF65-F5344CB8AC3E}">
        <p14:creationId xmlns:p14="http://schemas.microsoft.com/office/powerpoint/2010/main" val="275728620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F12B91-B8EC-D550-9320-A6B66457CA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89CE38-3CAE-71DB-5A41-5DA554EC5A5A}"/>
              </a:ext>
            </a:extLst>
          </p:cNvPr>
          <p:cNvSpPr>
            <a:spLocks noGrp="1"/>
          </p:cNvSpPr>
          <p:nvPr>
            <p:ph type="title"/>
          </p:nvPr>
        </p:nvSpPr>
        <p:spPr>
          <a:xfrm>
            <a:off x="392152" y="2209179"/>
            <a:ext cx="4090639" cy="2322319"/>
          </a:xfrm>
        </p:spPr>
        <p:txBody>
          <a:bodyPr>
            <a:normAutofit/>
          </a:bodyPr>
          <a:lstStyle/>
          <a:p>
            <a:r>
              <a:rPr lang="en-US" dirty="0"/>
              <a:t>From 2021 Explanatory Report</a:t>
            </a:r>
          </a:p>
        </p:txBody>
      </p:sp>
      <p:pic>
        <p:nvPicPr>
          <p:cNvPr id="4" name="Picture 3">
            <a:extLst>
              <a:ext uri="{FF2B5EF4-FFF2-40B4-BE49-F238E27FC236}">
                <a16:creationId xmlns:a16="http://schemas.microsoft.com/office/drawing/2014/main" id="{CE52DDA1-79BF-CF11-746C-765CE223478A}"/>
              </a:ext>
            </a:extLst>
          </p:cNvPr>
          <p:cNvPicPr>
            <a:picLocks noChangeAspect="1"/>
          </p:cNvPicPr>
          <p:nvPr/>
        </p:nvPicPr>
        <p:blipFill>
          <a:blip r:embed="rId2"/>
          <a:stretch>
            <a:fillRect/>
          </a:stretch>
        </p:blipFill>
        <p:spPr>
          <a:xfrm>
            <a:off x="4104148" y="306464"/>
            <a:ext cx="5764681" cy="6245072"/>
          </a:xfrm>
          <a:prstGeom prst="rect">
            <a:avLst/>
          </a:prstGeom>
        </p:spPr>
      </p:pic>
      <p:sp>
        <p:nvSpPr>
          <p:cNvPr id="5" name="TextBox 4">
            <a:extLst>
              <a:ext uri="{FF2B5EF4-FFF2-40B4-BE49-F238E27FC236}">
                <a16:creationId xmlns:a16="http://schemas.microsoft.com/office/drawing/2014/main" id="{D2E2C035-A576-67BA-9CCC-E5B77C3F56C0}"/>
              </a:ext>
            </a:extLst>
          </p:cNvPr>
          <p:cNvSpPr txBox="1"/>
          <p:nvPr/>
        </p:nvSpPr>
        <p:spPr>
          <a:xfrm>
            <a:off x="10169912" y="291328"/>
            <a:ext cx="1533433" cy="369332"/>
          </a:xfrm>
          <a:prstGeom prst="rect">
            <a:avLst/>
          </a:prstGeom>
          <a:noFill/>
        </p:spPr>
        <p:txBody>
          <a:bodyPr wrap="none" rtlCol="0">
            <a:spAutoFit/>
          </a:bodyPr>
          <a:lstStyle/>
          <a:p>
            <a:r>
              <a:rPr lang="en-US" b="1" i="1" dirty="0">
                <a:solidFill>
                  <a:srgbClr val="FF0000"/>
                </a:solidFill>
              </a:rPr>
              <a:t>DFC Factor 3</a:t>
            </a:r>
          </a:p>
        </p:txBody>
      </p:sp>
      <p:sp>
        <p:nvSpPr>
          <p:cNvPr id="3" name="Rectangle 2">
            <a:extLst>
              <a:ext uri="{FF2B5EF4-FFF2-40B4-BE49-F238E27FC236}">
                <a16:creationId xmlns:a16="http://schemas.microsoft.com/office/drawing/2014/main" id="{6E837B2C-EB61-3FEC-E01B-1DC61DCFDF94}"/>
              </a:ext>
            </a:extLst>
          </p:cNvPr>
          <p:cNvSpPr/>
          <p:nvPr/>
        </p:nvSpPr>
        <p:spPr>
          <a:xfrm>
            <a:off x="4104148" y="5107259"/>
            <a:ext cx="5920798" cy="992458"/>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1C6FFB7-1623-0DF1-9CA0-8706AB7A2882}"/>
              </a:ext>
            </a:extLst>
          </p:cNvPr>
          <p:cNvSpPr txBox="1"/>
          <p:nvPr/>
        </p:nvSpPr>
        <p:spPr>
          <a:xfrm>
            <a:off x="10106722" y="5107259"/>
            <a:ext cx="2085278" cy="923330"/>
          </a:xfrm>
          <a:prstGeom prst="rect">
            <a:avLst/>
          </a:prstGeom>
          <a:noFill/>
        </p:spPr>
        <p:txBody>
          <a:bodyPr wrap="square" rtlCol="0">
            <a:spAutoFit/>
          </a:bodyPr>
          <a:lstStyle/>
          <a:p>
            <a:r>
              <a:rPr lang="en-US" b="1" i="1" dirty="0">
                <a:solidFill>
                  <a:srgbClr val="FF0000"/>
                </a:solidFill>
              </a:rPr>
              <a:t>3% of pumping</a:t>
            </a:r>
          </a:p>
          <a:p>
            <a:r>
              <a:rPr lang="en-US" b="1" i="1" dirty="0">
                <a:solidFill>
                  <a:srgbClr val="FF0000"/>
                </a:solidFill>
              </a:rPr>
              <a:t> increase is </a:t>
            </a:r>
          </a:p>
          <a:p>
            <a:r>
              <a:rPr lang="en-US" b="1" i="1" dirty="0">
                <a:solidFill>
                  <a:srgbClr val="FF0000"/>
                </a:solidFill>
              </a:rPr>
              <a:t> from storage</a:t>
            </a:r>
          </a:p>
        </p:txBody>
      </p:sp>
    </p:spTree>
    <p:extLst>
      <p:ext uri="{BB962C8B-B14F-4D97-AF65-F5344CB8AC3E}">
        <p14:creationId xmlns:p14="http://schemas.microsoft.com/office/powerpoint/2010/main" val="218067748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FC7C15-18D1-92BB-E9A8-BFC57621F9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4F44BC-225F-85EB-9639-82E7C422CCDD}"/>
              </a:ext>
            </a:extLst>
          </p:cNvPr>
          <p:cNvSpPr>
            <a:spLocks noGrp="1"/>
          </p:cNvSpPr>
          <p:nvPr>
            <p:ph type="title"/>
          </p:nvPr>
        </p:nvSpPr>
        <p:spPr>
          <a:xfrm>
            <a:off x="392152" y="2209179"/>
            <a:ext cx="4090639" cy="2322319"/>
          </a:xfrm>
        </p:spPr>
        <p:txBody>
          <a:bodyPr>
            <a:normAutofit/>
          </a:bodyPr>
          <a:lstStyle/>
          <a:p>
            <a:r>
              <a:rPr lang="en-US" dirty="0"/>
              <a:t>From 2021 Explanatory Report</a:t>
            </a:r>
          </a:p>
        </p:txBody>
      </p:sp>
      <p:pic>
        <p:nvPicPr>
          <p:cNvPr id="4" name="Picture 3">
            <a:extLst>
              <a:ext uri="{FF2B5EF4-FFF2-40B4-BE49-F238E27FC236}">
                <a16:creationId xmlns:a16="http://schemas.microsoft.com/office/drawing/2014/main" id="{F6C3CC78-BB1A-8450-969B-E45ECEDDE9A4}"/>
              </a:ext>
            </a:extLst>
          </p:cNvPr>
          <p:cNvPicPr>
            <a:picLocks noChangeAspect="1"/>
          </p:cNvPicPr>
          <p:nvPr/>
        </p:nvPicPr>
        <p:blipFill>
          <a:blip r:embed="rId2"/>
          <a:stretch>
            <a:fillRect/>
          </a:stretch>
        </p:blipFill>
        <p:spPr>
          <a:xfrm>
            <a:off x="4104148" y="306464"/>
            <a:ext cx="5764681" cy="6245072"/>
          </a:xfrm>
          <a:prstGeom prst="rect">
            <a:avLst/>
          </a:prstGeom>
        </p:spPr>
      </p:pic>
      <p:sp>
        <p:nvSpPr>
          <p:cNvPr id="5" name="TextBox 4">
            <a:extLst>
              <a:ext uri="{FF2B5EF4-FFF2-40B4-BE49-F238E27FC236}">
                <a16:creationId xmlns:a16="http://schemas.microsoft.com/office/drawing/2014/main" id="{A622A2D6-FF44-8336-2B9C-9B0BDA988D1D}"/>
              </a:ext>
            </a:extLst>
          </p:cNvPr>
          <p:cNvSpPr txBox="1"/>
          <p:nvPr/>
        </p:nvSpPr>
        <p:spPr>
          <a:xfrm>
            <a:off x="10169912" y="291328"/>
            <a:ext cx="1533433" cy="369332"/>
          </a:xfrm>
          <a:prstGeom prst="rect">
            <a:avLst/>
          </a:prstGeom>
          <a:noFill/>
        </p:spPr>
        <p:txBody>
          <a:bodyPr wrap="none" rtlCol="0">
            <a:spAutoFit/>
          </a:bodyPr>
          <a:lstStyle/>
          <a:p>
            <a:r>
              <a:rPr lang="en-US" b="1" i="1" dirty="0">
                <a:solidFill>
                  <a:srgbClr val="FF0000"/>
                </a:solidFill>
              </a:rPr>
              <a:t>DFC Factor 3</a:t>
            </a:r>
          </a:p>
        </p:txBody>
      </p:sp>
      <p:sp>
        <p:nvSpPr>
          <p:cNvPr id="3" name="Rectangle 2">
            <a:extLst>
              <a:ext uri="{FF2B5EF4-FFF2-40B4-BE49-F238E27FC236}">
                <a16:creationId xmlns:a16="http://schemas.microsoft.com/office/drawing/2014/main" id="{5B92FE53-ECA7-2016-AD15-5C91F6961816}"/>
              </a:ext>
            </a:extLst>
          </p:cNvPr>
          <p:cNvSpPr/>
          <p:nvPr/>
        </p:nvSpPr>
        <p:spPr>
          <a:xfrm>
            <a:off x="4482791" y="2676293"/>
            <a:ext cx="5386038" cy="468351"/>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E78309B-43FD-439C-169B-0E99E51DD905}"/>
              </a:ext>
            </a:extLst>
          </p:cNvPr>
          <p:cNvSpPr txBox="1"/>
          <p:nvPr/>
        </p:nvSpPr>
        <p:spPr>
          <a:xfrm>
            <a:off x="9893989" y="2910468"/>
            <a:ext cx="2085278" cy="1477328"/>
          </a:xfrm>
          <a:prstGeom prst="rect">
            <a:avLst/>
          </a:prstGeom>
          <a:noFill/>
        </p:spPr>
        <p:txBody>
          <a:bodyPr wrap="square" rtlCol="0">
            <a:spAutoFit/>
          </a:bodyPr>
          <a:lstStyle/>
          <a:p>
            <a:r>
              <a:rPr lang="en-US" b="1" i="1" dirty="0">
                <a:solidFill>
                  <a:srgbClr val="FF0000"/>
                </a:solidFill>
              </a:rPr>
              <a:t>72% of pumping</a:t>
            </a:r>
          </a:p>
          <a:p>
            <a:r>
              <a:rPr lang="en-US" b="1" i="1" dirty="0">
                <a:solidFill>
                  <a:srgbClr val="FF0000"/>
                </a:solidFill>
              </a:rPr>
              <a:t> increase is </a:t>
            </a:r>
          </a:p>
          <a:p>
            <a:r>
              <a:rPr lang="en-US" b="1" i="1" dirty="0">
                <a:solidFill>
                  <a:srgbClr val="FF0000"/>
                </a:solidFill>
              </a:rPr>
              <a:t> from induced inflow of surface water</a:t>
            </a:r>
          </a:p>
        </p:txBody>
      </p:sp>
    </p:spTree>
    <p:extLst>
      <p:ext uri="{BB962C8B-B14F-4D97-AF65-F5344CB8AC3E}">
        <p14:creationId xmlns:p14="http://schemas.microsoft.com/office/powerpoint/2010/main" val="307887752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69B85C-FE20-008F-933D-5A435AE8B4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D98D59-CB8E-E12F-45EB-EDC950765995}"/>
              </a:ext>
            </a:extLst>
          </p:cNvPr>
          <p:cNvSpPr>
            <a:spLocks noGrp="1"/>
          </p:cNvSpPr>
          <p:nvPr>
            <p:ph type="title"/>
          </p:nvPr>
        </p:nvSpPr>
        <p:spPr>
          <a:xfrm>
            <a:off x="392152" y="2209179"/>
            <a:ext cx="4090639" cy="2322319"/>
          </a:xfrm>
        </p:spPr>
        <p:txBody>
          <a:bodyPr>
            <a:normAutofit/>
          </a:bodyPr>
          <a:lstStyle/>
          <a:p>
            <a:r>
              <a:rPr lang="en-US" dirty="0"/>
              <a:t>From 2021 Explanatory Report</a:t>
            </a:r>
          </a:p>
        </p:txBody>
      </p:sp>
      <p:pic>
        <p:nvPicPr>
          <p:cNvPr id="4" name="Picture 3">
            <a:extLst>
              <a:ext uri="{FF2B5EF4-FFF2-40B4-BE49-F238E27FC236}">
                <a16:creationId xmlns:a16="http://schemas.microsoft.com/office/drawing/2014/main" id="{1F947289-CAD6-EB15-BF86-183B449FFBF7}"/>
              </a:ext>
            </a:extLst>
          </p:cNvPr>
          <p:cNvPicPr>
            <a:picLocks noChangeAspect="1"/>
          </p:cNvPicPr>
          <p:nvPr/>
        </p:nvPicPr>
        <p:blipFill>
          <a:blip r:embed="rId2"/>
          <a:stretch>
            <a:fillRect/>
          </a:stretch>
        </p:blipFill>
        <p:spPr>
          <a:xfrm>
            <a:off x="4104148" y="306464"/>
            <a:ext cx="5764681" cy="6245072"/>
          </a:xfrm>
          <a:prstGeom prst="rect">
            <a:avLst/>
          </a:prstGeom>
        </p:spPr>
      </p:pic>
      <p:sp>
        <p:nvSpPr>
          <p:cNvPr id="5" name="TextBox 4">
            <a:extLst>
              <a:ext uri="{FF2B5EF4-FFF2-40B4-BE49-F238E27FC236}">
                <a16:creationId xmlns:a16="http://schemas.microsoft.com/office/drawing/2014/main" id="{53116BDE-76DE-E3A5-9DA7-A40812ABBA44}"/>
              </a:ext>
            </a:extLst>
          </p:cNvPr>
          <p:cNvSpPr txBox="1"/>
          <p:nvPr/>
        </p:nvSpPr>
        <p:spPr>
          <a:xfrm>
            <a:off x="10169912" y="291328"/>
            <a:ext cx="1533433" cy="369332"/>
          </a:xfrm>
          <a:prstGeom prst="rect">
            <a:avLst/>
          </a:prstGeom>
          <a:noFill/>
        </p:spPr>
        <p:txBody>
          <a:bodyPr wrap="none" rtlCol="0">
            <a:spAutoFit/>
          </a:bodyPr>
          <a:lstStyle/>
          <a:p>
            <a:r>
              <a:rPr lang="en-US" b="1" i="1" dirty="0">
                <a:solidFill>
                  <a:srgbClr val="FF0000"/>
                </a:solidFill>
              </a:rPr>
              <a:t>DFC Factor 3</a:t>
            </a:r>
          </a:p>
        </p:txBody>
      </p:sp>
      <p:sp>
        <p:nvSpPr>
          <p:cNvPr id="3" name="Rectangle 2">
            <a:extLst>
              <a:ext uri="{FF2B5EF4-FFF2-40B4-BE49-F238E27FC236}">
                <a16:creationId xmlns:a16="http://schemas.microsoft.com/office/drawing/2014/main" id="{B4F216E4-C15F-830A-9EB0-295C094C4345}"/>
              </a:ext>
            </a:extLst>
          </p:cNvPr>
          <p:cNvSpPr/>
          <p:nvPr/>
        </p:nvSpPr>
        <p:spPr>
          <a:xfrm>
            <a:off x="4482791" y="4531498"/>
            <a:ext cx="5386038" cy="468351"/>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81F3E1F-14D6-8D11-226F-4CF896C7D53D}"/>
              </a:ext>
            </a:extLst>
          </p:cNvPr>
          <p:cNvSpPr txBox="1"/>
          <p:nvPr/>
        </p:nvSpPr>
        <p:spPr>
          <a:xfrm>
            <a:off x="9893988" y="4293220"/>
            <a:ext cx="2160479" cy="1200329"/>
          </a:xfrm>
          <a:prstGeom prst="rect">
            <a:avLst/>
          </a:prstGeom>
          <a:noFill/>
        </p:spPr>
        <p:txBody>
          <a:bodyPr wrap="square" rtlCol="0">
            <a:spAutoFit/>
          </a:bodyPr>
          <a:lstStyle/>
          <a:p>
            <a:r>
              <a:rPr lang="en-US" b="1" i="1" dirty="0">
                <a:solidFill>
                  <a:srgbClr val="FF0000"/>
                </a:solidFill>
              </a:rPr>
              <a:t>15% of pumping</a:t>
            </a:r>
          </a:p>
          <a:p>
            <a:r>
              <a:rPr lang="en-US" b="1" i="1" dirty="0">
                <a:solidFill>
                  <a:srgbClr val="FF0000"/>
                </a:solidFill>
              </a:rPr>
              <a:t> increase is </a:t>
            </a:r>
          </a:p>
          <a:p>
            <a:r>
              <a:rPr lang="en-US" b="1" i="1" dirty="0">
                <a:solidFill>
                  <a:srgbClr val="FF0000"/>
                </a:solidFill>
              </a:rPr>
              <a:t> from reduced evapotranspiration</a:t>
            </a:r>
          </a:p>
        </p:txBody>
      </p:sp>
    </p:spTree>
    <p:extLst>
      <p:ext uri="{BB962C8B-B14F-4D97-AF65-F5344CB8AC3E}">
        <p14:creationId xmlns:p14="http://schemas.microsoft.com/office/powerpoint/2010/main" val="22123235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DDAB9EA-BFDB-D0A2-40BD-9C0729A0207E}"/>
              </a:ext>
            </a:extLst>
          </p:cNvPr>
          <p:cNvPicPr>
            <a:picLocks noChangeAspect="1"/>
          </p:cNvPicPr>
          <p:nvPr/>
        </p:nvPicPr>
        <p:blipFill>
          <a:blip r:embed="rId2"/>
          <a:stretch>
            <a:fillRect/>
          </a:stretch>
        </p:blipFill>
        <p:spPr>
          <a:xfrm>
            <a:off x="2194222" y="464563"/>
            <a:ext cx="7803556" cy="5928874"/>
          </a:xfrm>
          <a:prstGeom prst="rect">
            <a:avLst/>
          </a:prstGeom>
        </p:spPr>
      </p:pic>
      <p:sp>
        <p:nvSpPr>
          <p:cNvPr id="4" name="TextBox 3">
            <a:extLst>
              <a:ext uri="{FF2B5EF4-FFF2-40B4-BE49-F238E27FC236}">
                <a16:creationId xmlns:a16="http://schemas.microsoft.com/office/drawing/2014/main" id="{5854DD63-4EAA-01BF-028E-722786BE4F1C}"/>
              </a:ext>
            </a:extLst>
          </p:cNvPr>
          <p:cNvSpPr txBox="1"/>
          <p:nvPr/>
        </p:nvSpPr>
        <p:spPr>
          <a:xfrm>
            <a:off x="10169912" y="291328"/>
            <a:ext cx="1533433" cy="369332"/>
          </a:xfrm>
          <a:prstGeom prst="rect">
            <a:avLst/>
          </a:prstGeom>
          <a:noFill/>
        </p:spPr>
        <p:txBody>
          <a:bodyPr wrap="none" rtlCol="0">
            <a:spAutoFit/>
          </a:bodyPr>
          <a:lstStyle/>
          <a:p>
            <a:r>
              <a:rPr lang="en-US" b="1" i="1" dirty="0">
                <a:solidFill>
                  <a:srgbClr val="FF0000"/>
                </a:solidFill>
              </a:rPr>
              <a:t>DFC Factor 3</a:t>
            </a:r>
          </a:p>
        </p:txBody>
      </p:sp>
    </p:spTree>
    <p:extLst>
      <p:ext uri="{BB962C8B-B14F-4D97-AF65-F5344CB8AC3E}">
        <p14:creationId xmlns:p14="http://schemas.microsoft.com/office/powerpoint/2010/main" val="152809390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875BDC-820E-7FA7-A510-4DE78A555581}"/>
              </a:ext>
            </a:extLst>
          </p:cNvPr>
          <p:cNvPicPr>
            <a:picLocks noChangeAspect="1"/>
          </p:cNvPicPr>
          <p:nvPr/>
        </p:nvPicPr>
        <p:blipFill>
          <a:blip r:embed="rId2"/>
          <a:stretch>
            <a:fillRect/>
          </a:stretch>
        </p:blipFill>
        <p:spPr>
          <a:xfrm>
            <a:off x="2194222" y="464563"/>
            <a:ext cx="7803556" cy="5928874"/>
          </a:xfrm>
          <a:prstGeom prst="rect">
            <a:avLst/>
          </a:prstGeom>
        </p:spPr>
      </p:pic>
      <p:sp>
        <p:nvSpPr>
          <p:cNvPr id="4" name="TextBox 3">
            <a:extLst>
              <a:ext uri="{FF2B5EF4-FFF2-40B4-BE49-F238E27FC236}">
                <a16:creationId xmlns:a16="http://schemas.microsoft.com/office/drawing/2014/main" id="{48A2B75D-CBE0-DF85-4915-97155DF21FA3}"/>
              </a:ext>
            </a:extLst>
          </p:cNvPr>
          <p:cNvSpPr txBox="1"/>
          <p:nvPr/>
        </p:nvSpPr>
        <p:spPr>
          <a:xfrm>
            <a:off x="10169912" y="291328"/>
            <a:ext cx="1533433" cy="369332"/>
          </a:xfrm>
          <a:prstGeom prst="rect">
            <a:avLst/>
          </a:prstGeom>
          <a:noFill/>
        </p:spPr>
        <p:txBody>
          <a:bodyPr wrap="none" rtlCol="0">
            <a:spAutoFit/>
          </a:bodyPr>
          <a:lstStyle/>
          <a:p>
            <a:r>
              <a:rPr lang="en-US" b="1" i="1" dirty="0">
                <a:solidFill>
                  <a:srgbClr val="FF0000"/>
                </a:solidFill>
              </a:rPr>
              <a:t>DFC Factor 3</a:t>
            </a:r>
          </a:p>
        </p:txBody>
      </p:sp>
    </p:spTree>
    <p:extLst>
      <p:ext uri="{BB962C8B-B14F-4D97-AF65-F5344CB8AC3E}">
        <p14:creationId xmlns:p14="http://schemas.microsoft.com/office/powerpoint/2010/main" val="70726568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CDB230-5E84-2332-CA90-40FF1DC4E93F}"/>
              </a:ext>
            </a:extLst>
          </p:cNvPr>
          <p:cNvPicPr>
            <a:picLocks noChangeAspect="1"/>
          </p:cNvPicPr>
          <p:nvPr/>
        </p:nvPicPr>
        <p:blipFill>
          <a:blip r:embed="rId2"/>
          <a:stretch>
            <a:fillRect/>
          </a:stretch>
        </p:blipFill>
        <p:spPr>
          <a:xfrm>
            <a:off x="2194222" y="464563"/>
            <a:ext cx="7803556" cy="5928874"/>
          </a:xfrm>
          <a:prstGeom prst="rect">
            <a:avLst/>
          </a:prstGeom>
        </p:spPr>
      </p:pic>
      <p:sp>
        <p:nvSpPr>
          <p:cNvPr id="4" name="TextBox 3">
            <a:extLst>
              <a:ext uri="{FF2B5EF4-FFF2-40B4-BE49-F238E27FC236}">
                <a16:creationId xmlns:a16="http://schemas.microsoft.com/office/drawing/2014/main" id="{11A48169-F845-2A90-62C1-4BD3734DDFC4}"/>
              </a:ext>
            </a:extLst>
          </p:cNvPr>
          <p:cNvSpPr txBox="1"/>
          <p:nvPr/>
        </p:nvSpPr>
        <p:spPr>
          <a:xfrm>
            <a:off x="10169912" y="291328"/>
            <a:ext cx="1533433" cy="369332"/>
          </a:xfrm>
          <a:prstGeom prst="rect">
            <a:avLst/>
          </a:prstGeom>
          <a:noFill/>
        </p:spPr>
        <p:txBody>
          <a:bodyPr wrap="none" rtlCol="0">
            <a:spAutoFit/>
          </a:bodyPr>
          <a:lstStyle/>
          <a:p>
            <a:r>
              <a:rPr lang="en-US" b="1" i="1" dirty="0">
                <a:solidFill>
                  <a:srgbClr val="FF0000"/>
                </a:solidFill>
              </a:rPr>
              <a:t>DFC Factor 3</a:t>
            </a:r>
          </a:p>
        </p:txBody>
      </p:sp>
    </p:spTree>
    <p:extLst>
      <p:ext uri="{BB962C8B-B14F-4D97-AF65-F5344CB8AC3E}">
        <p14:creationId xmlns:p14="http://schemas.microsoft.com/office/powerpoint/2010/main" val="1027150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F7D25-D318-814C-637B-FD4FCBA041B9}"/>
              </a:ext>
            </a:extLst>
          </p:cNvPr>
          <p:cNvSpPr>
            <a:spLocks noGrp="1"/>
          </p:cNvSpPr>
          <p:nvPr>
            <p:ph type="title"/>
          </p:nvPr>
        </p:nvSpPr>
        <p:spPr/>
        <p:txBody>
          <a:bodyPr/>
          <a:lstStyle/>
          <a:p>
            <a:r>
              <a:rPr lang="en-US" dirty="0"/>
              <a:t>Groundwater Management Areas (GMA)</a:t>
            </a:r>
          </a:p>
        </p:txBody>
      </p:sp>
      <p:sp>
        <p:nvSpPr>
          <p:cNvPr id="3" name="Content Placeholder 2">
            <a:extLst>
              <a:ext uri="{FF2B5EF4-FFF2-40B4-BE49-F238E27FC236}">
                <a16:creationId xmlns:a16="http://schemas.microsoft.com/office/drawing/2014/main" id="{FA8632D1-D290-E2F6-5090-2F65D0D722DB}"/>
              </a:ext>
            </a:extLst>
          </p:cNvPr>
          <p:cNvSpPr>
            <a:spLocks noGrp="1"/>
          </p:cNvSpPr>
          <p:nvPr>
            <p:ph idx="1"/>
          </p:nvPr>
        </p:nvSpPr>
        <p:spPr>
          <a:xfrm>
            <a:off x="838200" y="1825625"/>
            <a:ext cx="5517995" cy="4351338"/>
          </a:xfrm>
        </p:spPr>
        <p:txBody>
          <a:bodyPr>
            <a:normAutofit fontScale="92500" lnSpcReduction="10000"/>
          </a:bodyPr>
          <a:lstStyle/>
          <a:p>
            <a:r>
              <a:rPr lang="en-US" dirty="0"/>
              <a:t>GMA 11 is one of 16 Groundwater Management Areas </a:t>
            </a:r>
          </a:p>
          <a:p>
            <a:pPr lvl="1"/>
            <a:r>
              <a:rPr lang="en-US" dirty="0"/>
              <a:t>Only 15 involved in joint planning (GMA 5 has no GCDs)</a:t>
            </a:r>
          </a:p>
          <a:p>
            <a:r>
              <a:rPr lang="en-US" dirty="0"/>
              <a:t>Each Groundwater Conservation District (GCD) is in at least one GMA</a:t>
            </a:r>
          </a:p>
          <a:p>
            <a:r>
              <a:rPr lang="en-US" dirty="0"/>
              <a:t>GCDs in GMAs conduct Joint Groundwater Planning every five years</a:t>
            </a:r>
          </a:p>
          <a:p>
            <a:pPr lvl="1"/>
            <a:r>
              <a:rPr lang="en-US" dirty="0"/>
              <a:t>Desired Future Conditions (DFC)</a:t>
            </a:r>
          </a:p>
          <a:p>
            <a:pPr lvl="1"/>
            <a:r>
              <a:rPr lang="en-US" dirty="0"/>
              <a:t>Modeled Available Groundwater (MAG)</a:t>
            </a:r>
          </a:p>
        </p:txBody>
      </p:sp>
      <p:pic>
        <p:nvPicPr>
          <p:cNvPr id="5" name="Picture 4">
            <a:extLst>
              <a:ext uri="{FF2B5EF4-FFF2-40B4-BE49-F238E27FC236}">
                <a16:creationId xmlns:a16="http://schemas.microsoft.com/office/drawing/2014/main" id="{514D8A12-F89C-9ED4-56F1-5537751DF3E3}"/>
              </a:ext>
            </a:extLst>
          </p:cNvPr>
          <p:cNvPicPr>
            <a:picLocks noChangeAspect="1"/>
          </p:cNvPicPr>
          <p:nvPr/>
        </p:nvPicPr>
        <p:blipFill>
          <a:blip r:embed="rId2"/>
          <a:stretch>
            <a:fillRect/>
          </a:stretch>
        </p:blipFill>
        <p:spPr>
          <a:xfrm>
            <a:off x="6356195" y="1825625"/>
            <a:ext cx="5716297" cy="4240428"/>
          </a:xfrm>
          <a:prstGeom prst="rect">
            <a:avLst/>
          </a:prstGeom>
        </p:spPr>
      </p:pic>
    </p:spTree>
    <p:extLst>
      <p:ext uri="{BB962C8B-B14F-4D97-AF65-F5344CB8AC3E}">
        <p14:creationId xmlns:p14="http://schemas.microsoft.com/office/powerpoint/2010/main" val="394920940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528208-8CAB-7C6F-9FCC-223411F70CA7}"/>
              </a:ext>
            </a:extLst>
          </p:cNvPr>
          <p:cNvPicPr>
            <a:picLocks noChangeAspect="1"/>
          </p:cNvPicPr>
          <p:nvPr/>
        </p:nvPicPr>
        <p:blipFill>
          <a:blip r:embed="rId2"/>
          <a:stretch>
            <a:fillRect/>
          </a:stretch>
        </p:blipFill>
        <p:spPr>
          <a:xfrm>
            <a:off x="2194222" y="464563"/>
            <a:ext cx="7803556" cy="5928874"/>
          </a:xfrm>
          <a:prstGeom prst="rect">
            <a:avLst/>
          </a:prstGeom>
        </p:spPr>
      </p:pic>
      <p:sp>
        <p:nvSpPr>
          <p:cNvPr id="4" name="TextBox 3">
            <a:extLst>
              <a:ext uri="{FF2B5EF4-FFF2-40B4-BE49-F238E27FC236}">
                <a16:creationId xmlns:a16="http://schemas.microsoft.com/office/drawing/2014/main" id="{3D347AFD-68AE-E88D-8921-609F38C5C8D3}"/>
              </a:ext>
            </a:extLst>
          </p:cNvPr>
          <p:cNvSpPr txBox="1"/>
          <p:nvPr/>
        </p:nvSpPr>
        <p:spPr>
          <a:xfrm>
            <a:off x="10169912" y="291328"/>
            <a:ext cx="1533433" cy="369332"/>
          </a:xfrm>
          <a:prstGeom prst="rect">
            <a:avLst/>
          </a:prstGeom>
          <a:noFill/>
        </p:spPr>
        <p:txBody>
          <a:bodyPr wrap="none" rtlCol="0">
            <a:spAutoFit/>
          </a:bodyPr>
          <a:lstStyle/>
          <a:p>
            <a:r>
              <a:rPr lang="en-US" b="1" i="1" dirty="0">
                <a:solidFill>
                  <a:srgbClr val="FF0000"/>
                </a:solidFill>
              </a:rPr>
              <a:t>DFC Factor 3</a:t>
            </a:r>
          </a:p>
        </p:txBody>
      </p:sp>
    </p:spTree>
    <p:extLst>
      <p:ext uri="{BB962C8B-B14F-4D97-AF65-F5344CB8AC3E}">
        <p14:creationId xmlns:p14="http://schemas.microsoft.com/office/powerpoint/2010/main" val="115432698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09FB27-F69F-8051-143C-8DA2CC449045}"/>
              </a:ext>
            </a:extLst>
          </p:cNvPr>
          <p:cNvPicPr>
            <a:picLocks noChangeAspect="1"/>
          </p:cNvPicPr>
          <p:nvPr/>
        </p:nvPicPr>
        <p:blipFill>
          <a:blip r:embed="rId2"/>
          <a:stretch>
            <a:fillRect/>
          </a:stretch>
        </p:blipFill>
        <p:spPr>
          <a:xfrm>
            <a:off x="2194222" y="464563"/>
            <a:ext cx="7803556" cy="5928874"/>
          </a:xfrm>
          <a:prstGeom prst="rect">
            <a:avLst/>
          </a:prstGeom>
        </p:spPr>
      </p:pic>
      <p:sp>
        <p:nvSpPr>
          <p:cNvPr id="4" name="TextBox 3">
            <a:extLst>
              <a:ext uri="{FF2B5EF4-FFF2-40B4-BE49-F238E27FC236}">
                <a16:creationId xmlns:a16="http://schemas.microsoft.com/office/drawing/2014/main" id="{BE0F43A1-C5B9-A75B-FC9E-B2FBAD1884B6}"/>
              </a:ext>
            </a:extLst>
          </p:cNvPr>
          <p:cNvSpPr txBox="1"/>
          <p:nvPr/>
        </p:nvSpPr>
        <p:spPr>
          <a:xfrm>
            <a:off x="10169912" y="291328"/>
            <a:ext cx="1533433" cy="369332"/>
          </a:xfrm>
          <a:prstGeom prst="rect">
            <a:avLst/>
          </a:prstGeom>
          <a:noFill/>
        </p:spPr>
        <p:txBody>
          <a:bodyPr wrap="none" rtlCol="0">
            <a:spAutoFit/>
          </a:bodyPr>
          <a:lstStyle/>
          <a:p>
            <a:r>
              <a:rPr lang="en-US" b="1" i="1" dirty="0">
                <a:solidFill>
                  <a:srgbClr val="FF0000"/>
                </a:solidFill>
              </a:rPr>
              <a:t>DFC Factor 3</a:t>
            </a:r>
          </a:p>
        </p:txBody>
      </p:sp>
    </p:spTree>
    <p:extLst>
      <p:ext uri="{BB962C8B-B14F-4D97-AF65-F5344CB8AC3E}">
        <p14:creationId xmlns:p14="http://schemas.microsoft.com/office/powerpoint/2010/main" val="189181157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124B69-EBC3-2461-1250-4528E6AEB1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14A9F6-ADDD-8636-5F3A-A11745765621}"/>
              </a:ext>
            </a:extLst>
          </p:cNvPr>
          <p:cNvSpPr>
            <a:spLocks noGrp="1"/>
          </p:cNvSpPr>
          <p:nvPr>
            <p:ph type="title"/>
          </p:nvPr>
        </p:nvSpPr>
        <p:spPr/>
        <p:txBody>
          <a:bodyPr/>
          <a:lstStyle/>
          <a:p>
            <a:r>
              <a:rPr lang="en-US" dirty="0"/>
              <a:t>Storage Analysis</a:t>
            </a:r>
          </a:p>
        </p:txBody>
      </p:sp>
      <p:sp>
        <p:nvSpPr>
          <p:cNvPr id="3" name="Content Placeholder 2">
            <a:extLst>
              <a:ext uri="{FF2B5EF4-FFF2-40B4-BE49-F238E27FC236}">
                <a16:creationId xmlns:a16="http://schemas.microsoft.com/office/drawing/2014/main" id="{B9083147-51D4-2224-680F-79DAE09F440D}"/>
              </a:ext>
            </a:extLst>
          </p:cNvPr>
          <p:cNvSpPr>
            <a:spLocks noGrp="1"/>
          </p:cNvSpPr>
          <p:nvPr>
            <p:ph idx="1"/>
          </p:nvPr>
        </p:nvSpPr>
        <p:spPr/>
        <p:txBody>
          <a:bodyPr/>
          <a:lstStyle/>
          <a:p>
            <a:r>
              <a:rPr lang="en-US" dirty="0"/>
              <a:t>Pumping Increase = 255,000 AF/yr</a:t>
            </a:r>
          </a:p>
          <a:p>
            <a:pPr lvl="1"/>
            <a:r>
              <a:rPr lang="en-US" dirty="0"/>
              <a:t>Cumulative Pumping (2014 to 2080) = 17.1 million AF</a:t>
            </a:r>
          </a:p>
          <a:p>
            <a:r>
              <a:rPr lang="en-US" dirty="0"/>
              <a:t>Cumulative Storage Decline = 518,000 AF</a:t>
            </a:r>
          </a:p>
          <a:p>
            <a:r>
              <a:rPr lang="en-US" dirty="0"/>
              <a:t>Cumulative Storage Decline is about 3 % of Cumulative Pumping</a:t>
            </a:r>
          </a:p>
          <a:p>
            <a:r>
              <a:rPr lang="en-US" dirty="0"/>
              <a:t>Cumulative Storage Decline is about 2 % of Initial Total Storage</a:t>
            </a:r>
          </a:p>
          <a:p>
            <a:endParaRPr lang="en-US" dirty="0"/>
          </a:p>
          <a:p>
            <a:endParaRPr lang="en-US" dirty="0"/>
          </a:p>
        </p:txBody>
      </p:sp>
      <p:sp>
        <p:nvSpPr>
          <p:cNvPr id="4" name="TextBox 3">
            <a:extLst>
              <a:ext uri="{FF2B5EF4-FFF2-40B4-BE49-F238E27FC236}">
                <a16:creationId xmlns:a16="http://schemas.microsoft.com/office/drawing/2014/main" id="{C3646B2F-8D6E-2C62-34BC-FDF7031DD433}"/>
              </a:ext>
            </a:extLst>
          </p:cNvPr>
          <p:cNvSpPr txBox="1"/>
          <p:nvPr/>
        </p:nvSpPr>
        <p:spPr>
          <a:xfrm>
            <a:off x="10169912" y="291328"/>
            <a:ext cx="1533433" cy="369332"/>
          </a:xfrm>
          <a:prstGeom prst="rect">
            <a:avLst/>
          </a:prstGeom>
          <a:noFill/>
        </p:spPr>
        <p:txBody>
          <a:bodyPr wrap="none" rtlCol="0">
            <a:spAutoFit/>
          </a:bodyPr>
          <a:lstStyle/>
          <a:p>
            <a:r>
              <a:rPr lang="en-US" b="1" i="1" dirty="0">
                <a:solidFill>
                  <a:srgbClr val="FF0000"/>
                </a:solidFill>
              </a:rPr>
              <a:t>DFC Factor 3</a:t>
            </a:r>
          </a:p>
        </p:txBody>
      </p:sp>
    </p:spTree>
    <p:extLst>
      <p:ext uri="{BB962C8B-B14F-4D97-AF65-F5344CB8AC3E}">
        <p14:creationId xmlns:p14="http://schemas.microsoft.com/office/powerpoint/2010/main" val="404876414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6C43A-4185-2CBA-4032-F643B1C3CB76}"/>
              </a:ext>
            </a:extLst>
          </p:cNvPr>
          <p:cNvSpPr>
            <a:spLocks noGrp="1"/>
          </p:cNvSpPr>
          <p:nvPr>
            <p:ph type="title"/>
          </p:nvPr>
        </p:nvSpPr>
        <p:spPr/>
        <p:txBody>
          <a:bodyPr/>
          <a:lstStyle/>
          <a:p>
            <a:r>
              <a:rPr lang="en-US" dirty="0"/>
              <a:t>Storage Analysis</a:t>
            </a:r>
          </a:p>
        </p:txBody>
      </p:sp>
      <p:sp>
        <p:nvSpPr>
          <p:cNvPr id="3" name="Content Placeholder 2">
            <a:extLst>
              <a:ext uri="{FF2B5EF4-FFF2-40B4-BE49-F238E27FC236}">
                <a16:creationId xmlns:a16="http://schemas.microsoft.com/office/drawing/2014/main" id="{8D92052C-5AD3-D419-5F89-06231E4B6BD7}"/>
              </a:ext>
            </a:extLst>
          </p:cNvPr>
          <p:cNvSpPr>
            <a:spLocks noGrp="1"/>
          </p:cNvSpPr>
          <p:nvPr>
            <p:ph idx="1"/>
          </p:nvPr>
        </p:nvSpPr>
        <p:spPr/>
        <p:txBody>
          <a:bodyPr/>
          <a:lstStyle/>
          <a:p>
            <a:r>
              <a:rPr lang="en-US" dirty="0"/>
              <a:t>Pumping Increase = 255,000 AF/yr</a:t>
            </a:r>
          </a:p>
          <a:p>
            <a:pPr lvl="1"/>
            <a:r>
              <a:rPr lang="en-US" dirty="0"/>
              <a:t>Cumulative Pumping (2014 to 2080) = 17.1 million AF</a:t>
            </a:r>
          </a:p>
          <a:p>
            <a:r>
              <a:rPr lang="en-US" dirty="0"/>
              <a:t>Cumulative Storage Decline = 518,000 AF</a:t>
            </a:r>
          </a:p>
          <a:p>
            <a:r>
              <a:rPr lang="en-US" dirty="0"/>
              <a:t>Cumulative Storage Decline is about 3 % of Cumulative Pumping</a:t>
            </a:r>
          </a:p>
          <a:p>
            <a:r>
              <a:rPr lang="en-US" dirty="0"/>
              <a:t>Cumulative Storage Decline is about 2 % of Initial Total Storage</a:t>
            </a:r>
          </a:p>
          <a:p>
            <a:endParaRPr lang="en-US" dirty="0"/>
          </a:p>
          <a:p>
            <a:endParaRPr lang="en-US" dirty="0"/>
          </a:p>
        </p:txBody>
      </p:sp>
      <p:sp>
        <p:nvSpPr>
          <p:cNvPr id="4" name="TextBox 3">
            <a:extLst>
              <a:ext uri="{FF2B5EF4-FFF2-40B4-BE49-F238E27FC236}">
                <a16:creationId xmlns:a16="http://schemas.microsoft.com/office/drawing/2014/main" id="{4BBA03B7-327D-F804-B665-02B92FEB2485}"/>
              </a:ext>
            </a:extLst>
          </p:cNvPr>
          <p:cNvSpPr txBox="1"/>
          <p:nvPr/>
        </p:nvSpPr>
        <p:spPr>
          <a:xfrm>
            <a:off x="10169912" y="291328"/>
            <a:ext cx="1533433" cy="369332"/>
          </a:xfrm>
          <a:prstGeom prst="rect">
            <a:avLst/>
          </a:prstGeom>
          <a:noFill/>
        </p:spPr>
        <p:txBody>
          <a:bodyPr wrap="none" rtlCol="0">
            <a:spAutoFit/>
          </a:bodyPr>
          <a:lstStyle/>
          <a:p>
            <a:r>
              <a:rPr lang="en-US" b="1" i="1" dirty="0">
                <a:solidFill>
                  <a:srgbClr val="FF0000"/>
                </a:solidFill>
              </a:rPr>
              <a:t>DFC Factor 3</a:t>
            </a:r>
          </a:p>
        </p:txBody>
      </p:sp>
      <p:sp>
        <p:nvSpPr>
          <p:cNvPr id="5" name="TextBox 4">
            <a:extLst>
              <a:ext uri="{FF2B5EF4-FFF2-40B4-BE49-F238E27FC236}">
                <a16:creationId xmlns:a16="http://schemas.microsoft.com/office/drawing/2014/main" id="{32BB3F0E-FA85-47F7-EFFC-25FBA1E095ED}"/>
              </a:ext>
            </a:extLst>
          </p:cNvPr>
          <p:cNvSpPr txBox="1"/>
          <p:nvPr/>
        </p:nvSpPr>
        <p:spPr>
          <a:xfrm>
            <a:off x="838200" y="4997012"/>
            <a:ext cx="10794381" cy="954107"/>
          </a:xfrm>
          <a:prstGeom prst="rect">
            <a:avLst/>
          </a:prstGeom>
          <a:noFill/>
        </p:spPr>
        <p:txBody>
          <a:bodyPr wrap="square" rtlCol="0">
            <a:spAutoFit/>
          </a:bodyPr>
          <a:lstStyle/>
          <a:p>
            <a:pPr algn="ctr"/>
            <a:r>
              <a:rPr lang="en-US" sz="3200" b="1" i="1" dirty="0">
                <a:solidFill>
                  <a:srgbClr val="FF0000"/>
                </a:solidFill>
              </a:rPr>
              <a:t>What are the impacts of a 2 % decline in total storage?</a:t>
            </a:r>
          </a:p>
          <a:p>
            <a:pPr algn="ctr"/>
            <a:r>
              <a:rPr lang="en-US" sz="2400" b="1" i="1" dirty="0">
                <a:solidFill>
                  <a:srgbClr val="FF0000"/>
                </a:solidFill>
              </a:rPr>
              <a:t>Will be covered in discussion of Factors 6 and 7</a:t>
            </a:r>
          </a:p>
        </p:txBody>
      </p:sp>
    </p:spTree>
    <p:extLst>
      <p:ext uri="{BB962C8B-B14F-4D97-AF65-F5344CB8AC3E}">
        <p14:creationId xmlns:p14="http://schemas.microsoft.com/office/powerpoint/2010/main" val="187855104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72B73-BA6E-B5EB-CE44-DF071FF165A1}"/>
              </a:ext>
            </a:extLst>
          </p:cNvPr>
          <p:cNvSpPr>
            <a:spLocks noGrp="1"/>
          </p:cNvSpPr>
          <p:nvPr>
            <p:ph type="title"/>
          </p:nvPr>
        </p:nvSpPr>
        <p:spPr/>
        <p:txBody>
          <a:bodyPr/>
          <a:lstStyle/>
          <a:p>
            <a:r>
              <a:rPr lang="en-US" dirty="0"/>
              <a:t>Other Environmental Impacts </a:t>
            </a:r>
          </a:p>
        </p:txBody>
      </p:sp>
      <p:sp>
        <p:nvSpPr>
          <p:cNvPr id="3" name="Content Placeholder 2">
            <a:extLst>
              <a:ext uri="{FF2B5EF4-FFF2-40B4-BE49-F238E27FC236}">
                <a16:creationId xmlns:a16="http://schemas.microsoft.com/office/drawing/2014/main" id="{C074834C-0CAD-6CC1-851D-573452AE4AF5}"/>
              </a:ext>
            </a:extLst>
          </p:cNvPr>
          <p:cNvSpPr>
            <a:spLocks noGrp="1"/>
          </p:cNvSpPr>
          <p:nvPr>
            <p:ph idx="1"/>
          </p:nvPr>
        </p:nvSpPr>
        <p:spPr/>
        <p:txBody>
          <a:bodyPr>
            <a:normAutofit lnSpcReduction="10000"/>
          </a:bodyPr>
          <a:lstStyle/>
          <a:p>
            <a:r>
              <a:rPr lang="en-US" dirty="0"/>
              <a:t>Recommend that current round of joint planning focus on surface water impacts for this factor</a:t>
            </a:r>
          </a:p>
          <a:p>
            <a:r>
              <a:rPr lang="en-US" dirty="0"/>
              <a:t>Work is in progress to develop more detailed groundwater budgets  for “induced inflow” for current round of joint planning</a:t>
            </a:r>
          </a:p>
          <a:p>
            <a:pPr lvl="1"/>
            <a:r>
              <a:rPr lang="en-US" dirty="0"/>
              <a:t>Main rivers</a:t>
            </a:r>
          </a:p>
          <a:p>
            <a:pPr lvl="1"/>
            <a:r>
              <a:rPr lang="en-US" dirty="0"/>
              <a:t>Tributaries</a:t>
            </a:r>
          </a:p>
          <a:p>
            <a:pPr lvl="1"/>
            <a:r>
              <a:rPr lang="en-US" dirty="0"/>
              <a:t>Lakes</a:t>
            </a:r>
          </a:p>
          <a:p>
            <a:r>
              <a:rPr lang="en-US" dirty="0"/>
              <a:t>Will be documented in tech memo and explanatory report</a:t>
            </a:r>
          </a:p>
          <a:p>
            <a:r>
              <a:rPr lang="en-US" dirty="0"/>
              <a:t>Side note: reduced evapotranspiration used to be considered “conservation” of water (1950s and 1960s)</a:t>
            </a:r>
          </a:p>
          <a:p>
            <a:pPr lvl="1"/>
            <a:r>
              <a:rPr lang="en-US" dirty="0"/>
              <a:t>Definition is different today</a:t>
            </a:r>
          </a:p>
        </p:txBody>
      </p:sp>
      <p:sp>
        <p:nvSpPr>
          <p:cNvPr id="4" name="TextBox 3">
            <a:extLst>
              <a:ext uri="{FF2B5EF4-FFF2-40B4-BE49-F238E27FC236}">
                <a16:creationId xmlns:a16="http://schemas.microsoft.com/office/drawing/2014/main" id="{82DFFD5B-81AB-1B5C-1599-A2E26ADB9B38}"/>
              </a:ext>
            </a:extLst>
          </p:cNvPr>
          <p:cNvSpPr txBox="1"/>
          <p:nvPr/>
        </p:nvSpPr>
        <p:spPr>
          <a:xfrm>
            <a:off x="10169912" y="291328"/>
            <a:ext cx="1533433" cy="369332"/>
          </a:xfrm>
          <a:prstGeom prst="rect">
            <a:avLst/>
          </a:prstGeom>
          <a:noFill/>
        </p:spPr>
        <p:txBody>
          <a:bodyPr wrap="none" rtlCol="0">
            <a:spAutoFit/>
          </a:bodyPr>
          <a:lstStyle/>
          <a:p>
            <a:r>
              <a:rPr lang="en-US" b="1" i="1" dirty="0">
                <a:solidFill>
                  <a:srgbClr val="FF0000"/>
                </a:solidFill>
              </a:rPr>
              <a:t>DFC Factor 4</a:t>
            </a:r>
          </a:p>
        </p:txBody>
      </p:sp>
    </p:spTree>
    <p:extLst>
      <p:ext uri="{BB962C8B-B14F-4D97-AF65-F5344CB8AC3E}">
        <p14:creationId xmlns:p14="http://schemas.microsoft.com/office/powerpoint/2010/main" val="413804123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43BDC-1B13-5C1E-1E9A-11FF2D6E4FCE}"/>
              </a:ext>
            </a:extLst>
          </p:cNvPr>
          <p:cNvSpPr>
            <a:spLocks noGrp="1"/>
          </p:cNvSpPr>
          <p:nvPr>
            <p:ph type="title"/>
          </p:nvPr>
        </p:nvSpPr>
        <p:spPr/>
        <p:txBody>
          <a:bodyPr/>
          <a:lstStyle/>
          <a:p>
            <a:r>
              <a:rPr lang="en-US" dirty="0"/>
              <a:t>Subsidence</a:t>
            </a:r>
          </a:p>
        </p:txBody>
      </p:sp>
      <p:sp>
        <p:nvSpPr>
          <p:cNvPr id="3" name="Content Placeholder 2">
            <a:extLst>
              <a:ext uri="{FF2B5EF4-FFF2-40B4-BE49-F238E27FC236}">
                <a16:creationId xmlns:a16="http://schemas.microsoft.com/office/drawing/2014/main" id="{BEB43196-A7B5-BFC7-F0BA-F3374593D408}"/>
              </a:ext>
            </a:extLst>
          </p:cNvPr>
          <p:cNvSpPr>
            <a:spLocks noGrp="1"/>
          </p:cNvSpPr>
          <p:nvPr>
            <p:ph idx="1"/>
          </p:nvPr>
        </p:nvSpPr>
        <p:spPr/>
        <p:txBody>
          <a:bodyPr/>
          <a:lstStyle/>
          <a:p>
            <a:r>
              <a:rPr lang="en-US" dirty="0"/>
              <a:t>Historically, not an issue in aquifers of GMA 11</a:t>
            </a:r>
          </a:p>
          <a:p>
            <a:r>
              <a:rPr lang="en-US" dirty="0"/>
              <a:t>2021 Explanatory report documented results of the TWDB Subsidence Tool (0 is low risk, 10 is high risk)</a:t>
            </a:r>
          </a:p>
          <a:p>
            <a:pPr lvl="1"/>
            <a:r>
              <a:rPr lang="en-US" dirty="0"/>
              <a:t>Sparta =                   3.91(subsidence of 0 feet)</a:t>
            </a:r>
          </a:p>
          <a:p>
            <a:pPr lvl="1"/>
            <a:r>
              <a:rPr lang="en-US" dirty="0"/>
              <a:t>Queen City =         4.22 (subsidence of 0 feet)</a:t>
            </a:r>
          </a:p>
          <a:p>
            <a:pPr lvl="1"/>
            <a:r>
              <a:rPr lang="en-US" dirty="0"/>
              <a:t>Carrizo-Wilcox =  4.53 (subsidence of 0.16 feet)</a:t>
            </a:r>
          </a:p>
        </p:txBody>
      </p:sp>
      <p:sp>
        <p:nvSpPr>
          <p:cNvPr id="4" name="TextBox 3">
            <a:extLst>
              <a:ext uri="{FF2B5EF4-FFF2-40B4-BE49-F238E27FC236}">
                <a16:creationId xmlns:a16="http://schemas.microsoft.com/office/drawing/2014/main" id="{F3C0ACCD-27E2-0EB7-CFD0-7A83A64FEDDF}"/>
              </a:ext>
            </a:extLst>
          </p:cNvPr>
          <p:cNvSpPr txBox="1"/>
          <p:nvPr/>
        </p:nvSpPr>
        <p:spPr>
          <a:xfrm>
            <a:off x="10169912" y="291328"/>
            <a:ext cx="1533433" cy="369332"/>
          </a:xfrm>
          <a:prstGeom prst="rect">
            <a:avLst/>
          </a:prstGeom>
          <a:noFill/>
        </p:spPr>
        <p:txBody>
          <a:bodyPr wrap="none" rtlCol="0">
            <a:spAutoFit/>
          </a:bodyPr>
          <a:lstStyle/>
          <a:p>
            <a:r>
              <a:rPr lang="en-US" b="1" i="1" dirty="0">
                <a:solidFill>
                  <a:srgbClr val="FF0000"/>
                </a:solidFill>
              </a:rPr>
              <a:t>DFC Factor 5</a:t>
            </a:r>
          </a:p>
        </p:txBody>
      </p:sp>
    </p:spTree>
    <p:extLst>
      <p:ext uri="{BB962C8B-B14F-4D97-AF65-F5344CB8AC3E}">
        <p14:creationId xmlns:p14="http://schemas.microsoft.com/office/powerpoint/2010/main" val="315113246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F9A04A3-50D5-C287-82B0-F10386D4BAD1}"/>
              </a:ext>
            </a:extLst>
          </p:cNvPr>
          <p:cNvPicPr>
            <a:picLocks noChangeAspect="1"/>
          </p:cNvPicPr>
          <p:nvPr/>
        </p:nvPicPr>
        <p:blipFill>
          <a:blip r:embed="rId2"/>
          <a:stretch>
            <a:fillRect/>
          </a:stretch>
        </p:blipFill>
        <p:spPr>
          <a:xfrm>
            <a:off x="5922059" y="125443"/>
            <a:ext cx="6012701" cy="6607113"/>
          </a:xfrm>
          <a:prstGeom prst="rect">
            <a:avLst/>
          </a:prstGeom>
        </p:spPr>
      </p:pic>
      <p:sp>
        <p:nvSpPr>
          <p:cNvPr id="2" name="Title 1">
            <a:extLst>
              <a:ext uri="{FF2B5EF4-FFF2-40B4-BE49-F238E27FC236}">
                <a16:creationId xmlns:a16="http://schemas.microsoft.com/office/drawing/2014/main" id="{F6887AEE-4D06-9239-E2D3-00A6D6A34A2D}"/>
              </a:ext>
            </a:extLst>
          </p:cNvPr>
          <p:cNvSpPr>
            <a:spLocks noGrp="1"/>
          </p:cNvSpPr>
          <p:nvPr>
            <p:ph type="title"/>
          </p:nvPr>
        </p:nvSpPr>
        <p:spPr>
          <a:xfrm>
            <a:off x="838200" y="961411"/>
            <a:ext cx="10515600" cy="1325563"/>
          </a:xfrm>
        </p:spPr>
        <p:txBody>
          <a:bodyPr/>
          <a:lstStyle/>
          <a:p>
            <a:r>
              <a:rPr lang="en-US" dirty="0"/>
              <a:t>Well Locations </a:t>
            </a:r>
            <a:br>
              <a:rPr lang="en-US" dirty="0"/>
            </a:br>
            <a:r>
              <a:rPr lang="en-US" dirty="0"/>
              <a:t>in GMA 11</a:t>
            </a:r>
          </a:p>
        </p:txBody>
      </p:sp>
      <p:sp>
        <p:nvSpPr>
          <p:cNvPr id="3" name="Content Placeholder 2">
            <a:extLst>
              <a:ext uri="{FF2B5EF4-FFF2-40B4-BE49-F238E27FC236}">
                <a16:creationId xmlns:a16="http://schemas.microsoft.com/office/drawing/2014/main" id="{2BA9F463-6986-59A1-2ACA-0AD7F7FD37AE}"/>
              </a:ext>
            </a:extLst>
          </p:cNvPr>
          <p:cNvSpPr>
            <a:spLocks noGrp="1"/>
          </p:cNvSpPr>
          <p:nvPr>
            <p:ph idx="1"/>
          </p:nvPr>
        </p:nvSpPr>
        <p:spPr>
          <a:xfrm>
            <a:off x="838200" y="2698595"/>
            <a:ext cx="4692805" cy="3478367"/>
          </a:xfrm>
        </p:spPr>
        <p:txBody>
          <a:bodyPr/>
          <a:lstStyle/>
          <a:p>
            <a:r>
              <a:rPr lang="en-US" dirty="0"/>
              <a:t>TWDB Database (Well Locations and Depths)</a:t>
            </a:r>
          </a:p>
          <a:p>
            <a:r>
              <a:rPr lang="en-US" dirty="0"/>
              <a:t>5,786 wells in GMA 11</a:t>
            </a:r>
          </a:p>
          <a:p>
            <a:r>
              <a:rPr lang="en-US" dirty="0"/>
              <a:t>4,217 wells with good depths (depicted on map)</a:t>
            </a:r>
          </a:p>
          <a:p>
            <a:pPr marL="0" indent="0">
              <a:buNone/>
            </a:pPr>
            <a:endParaRPr lang="en-US" dirty="0"/>
          </a:p>
          <a:p>
            <a:endParaRPr lang="en-US" dirty="0"/>
          </a:p>
          <a:p>
            <a:endParaRPr lang="en-US" dirty="0"/>
          </a:p>
        </p:txBody>
      </p:sp>
      <p:sp>
        <p:nvSpPr>
          <p:cNvPr id="4" name="TextBox 3">
            <a:extLst>
              <a:ext uri="{FF2B5EF4-FFF2-40B4-BE49-F238E27FC236}">
                <a16:creationId xmlns:a16="http://schemas.microsoft.com/office/drawing/2014/main" id="{4E6132A9-C317-D61E-6E67-699483063A1D}"/>
              </a:ext>
            </a:extLst>
          </p:cNvPr>
          <p:cNvSpPr txBox="1"/>
          <p:nvPr/>
        </p:nvSpPr>
        <p:spPr>
          <a:xfrm>
            <a:off x="122663" y="180459"/>
            <a:ext cx="2263761" cy="369332"/>
          </a:xfrm>
          <a:prstGeom prst="rect">
            <a:avLst/>
          </a:prstGeom>
          <a:noFill/>
        </p:spPr>
        <p:txBody>
          <a:bodyPr wrap="none" rtlCol="0">
            <a:spAutoFit/>
          </a:bodyPr>
          <a:lstStyle/>
          <a:p>
            <a:r>
              <a:rPr lang="en-US" b="1" i="1" dirty="0">
                <a:solidFill>
                  <a:srgbClr val="FF0000"/>
                </a:solidFill>
              </a:rPr>
              <a:t>DFC Factors 6 and 7</a:t>
            </a:r>
          </a:p>
        </p:txBody>
      </p:sp>
    </p:spTree>
    <p:extLst>
      <p:ext uri="{BB962C8B-B14F-4D97-AF65-F5344CB8AC3E}">
        <p14:creationId xmlns:p14="http://schemas.microsoft.com/office/powerpoint/2010/main" val="270048862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9448-F11B-44F3-DDB6-4B1F3270C414}"/>
              </a:ext>
            </a:extLst>
          </p:cNvPr>
          <p:cNvSpPr>
            <a:spLocks noGrp="1"/>
          </p:cNvSpPr>
          <p:nvPr>
            <p:ph type="title"/>
          </p:nvPr>
        </p:nvSpPr>
        <p:spPr>
          <a:xfrm>
            <a:off x="899531" y="681037"/>
            <a:ext cx="4547839" cy="1325563"/>
          </a:xfrm>
        </p:spPr>
        <p:txBody>
          <a:bodyPr/>
          <a:lstStyle/>
          <a:p>
            <a:r>
              <a:rPr lang="en-US" dirty="0"/>
              <a:t>Dry Wells in 2080</a:t>
            </a:r>
          </a:p>
        </p:txBody>
      </p:sp>
      <p:sp>
        <p:nvSpPr>
          <p:cNvPr id="3" name="Content Placeholder 2">
            <a:extLst>
              <a:ext uri="{FF2B5EF4-FFF2-40B4-BE49-F238E27FC236}">
                <a16:creationId xmlns:a16="http://schemas.microsoft.com/office/drawing/2014/main" id="{70D744E3-5CDB-F0AA-CA6B-F363796AD67F}"/>
              </a:ext>
            </a:extLst>
          </p:cNvPr>
          <p:cNvSpPr>
            <a:spLocks noGrp="1"/>
          </p:cNvSpPr>
          <p:nvPr>
            <p:ph idx="1"/>
          </p:nvPr>
        </p:nvSpPr>
        <p:spPr>
          <a:xfrm>
            <a:off x="838200" y="2274849"/>
            <a:ext cx="4670502" cy="3902114"/>
          </a:xfrm>
        </p:spPr>
        <p:txBody>
          <a:bodyPr/>
          <a:lstStyle/>
          <a:p>
            <a:r>
              <a:rPr lang="en-US" dirty="0"/>
              <a:t>For each well in database:</a:t>
            </a:r>
          </a:p>
          <a:p>
            <a:pPr lvl="1"/>
            <a:r>
              <a:rPr lang="en-US" dirty="0"/>
              <a:t>Compared simulated 2080 groundwater elevation to well bottom elevation (plus 20 feet)</a:t>
            </a:r>
          </a:p>
          <a:p>
            <a:pPr lvl="1"/>
            <a:r>
              <a:rPr lang="en-US" dirty="0"/>
              <a:t>568 wells would be dry by 2080</a:t>
            </a:r>
          </a:p>
          <a:p>
            <a:pPr lvl="1"/>
            <a:r>
              <a:rPr lang="en-US" dirty="0"/>
              <a:t>Categorized by county and model layer</a:t>
            </a:r>
          </a:p>
          <a:p>
            <a:endParaRPr lang="en-US" dirty="0"/>
          </a:p>
        </p:txBody>
      </p:sp>
      <p:pic>
        <p:nvPicPr>
          <p:cNvPr id="5" name="Picture 4">
            <a:extLst>
              <a:ext uri="{FF2B5EF4-FFF2-40B4-BE49-F238E27FC236}">
                <a16:creationId xmlns:a16="http://schemas.microsoft.com/office/drawing/2014/main" id="{7103114A-10D6-6344-6695-DA712A948A6B}"/>
              </a:ext>
            </a:extLst>
          </p:cNvPr>
          <p:cNvPicPr>
            <a:picLocks noChangeAspect="1"/>
          </p:cNvPicPr>
          <p:nvPr/>
        </p:nvPicPr>
        <p:blipFill>
          <a:blip r:embed="rId2"/>
          <a:stretch>
            <a:fillRect/>
          </a:stretch>
        </p:blipFill>
        <p:spPr>
          <a:xfrm>
            <a:off x="5988966" y="125443"/>
            <a:ext cx="6012701" cy="6607113"/>
          </a:xfrm>
          <a:prstGeom prst="rect">
            <a:avLst/>
          </a:prstGeom>
        </p:spPr>
      </p:pic>
      <p:sp>
        <p:nvSpPr>
          <p:cNvPr id="6" name="TextBox 5">
            <a:extLst>
              <a:ext uri="{FF2B5EF4-FFF2-40B4-BE49-F238E27FC236}">
                <a16:creationId xmlns:a16="http://schemas.microsoft.com/office/drawing/2014/main" id="{25FCAA95-3B8B-9396-EF08-782FB118D69E}"/>
              </a:ext>
            </a:extLst>
          </p:cNvPr>
          <p:cNvSpPr txBox="1"/>
          <p:nvPr/>
        </p:nvSpPr>
        <p:spPr>
          <a:xfrm>
            <a:off x="122663" y="180459"/>
            <a:ext cx="2263761" cy="369332"/>
          </a:xfrm>
          <a:prstGeom prst="rect">
            <a:avLst/>
          </a:prstGeom>
          <a:noFill/>
        </p:spPr>
        <p:txBody>
          <a:bodyPr wrap="none" rtlCol="0">
            <a:spAutoFit/>
          </a:bodyPr>
          <a:lstStyle/>
          <a:p>
            <a:r>
              <a:rPr lang="en-US" b="1" i="1" dirty="0">
                <a:solidFill>
                  <a:srgbClr val="FF0000"/>
                </a:solidFill>
              </a:rPr>
              <a:t>DFC Factors 6 and 7</a:t>
            </a:r>
          </a:p>
        </p:txBody>
      </p:sp>
    </p:spTree>
    <p:extLst>
      <p:ext uri="{BB962C8B-B14F-4D97-AF65-F5344CB8AC3E}">
        <p14:creationId xmlns:p14="http://schemas.microsoft.com/office/powerpoint/2010/main" val="124133504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CE0AEA-A8C7-24F2-A533-A994F963D853}"/>
              </a:ext>
            </a:extLst>
          </p:cNvPr>
          <p:cNvPicPr>
            <a:picLocks noChangeAspect="1"/>
          </p:cNvPicPr>
          <p:nvPr/>
        </p:nvPicPr>
        <p:blipFill>
          <a:blip r:embed="rId2"/>
          <a:stretch>
            <a:fillRect/>
          </a:stretch>
        </p:blipFill>
        <p:spPr>
          <a:xfrm>
            <a:off x="261959" y="1304694"/>
            <a:ext cx="11668079" cy="5051502"/>
          </a:xfrm>
          <a:prstGeom prst="rect">
            <a:avLst/>
          </a:prstGeom>
        </p:spPr>
      </p:pic>
      <p:sp>
        <p:nvSpPr>
          <p:cNvPr id="4" name="Title 3">
            <a:extLst>
              <a:ext uri="{FF2B5EF4-FFF2-40B4-BE49-F238E27FC236}">
                <a16:creationId xmlns:a16="http://schemas.microsoft.com/office/drawing/2014/main" id="{499219BE-F893-ABDD-24C0-3AFF6032BBB7}"/>
              </a:ext>
            </a:extLst>
          </p:cNvPr>
          <p:cNvSpPr>
            <a:spLocks noGrp="1"/>
          </p:cNvSpPr>
          <p:nvPr>
            <p:ph type="title"/>
          </p:nvPr>
        </p:nvSpPr>
        <p:spPr>
          <a:xfrm>
            <a:off x="838199" y="278780"/>
            <a:ext cx="10515600" cy="1325563"/>
          </a:xfrm>
        </p:spPr>
        <p:txBody>
          <a:bodyPr/>
          <a:lstStyle/>
          <a:p>
            <a:pPr algn="ctr"/>
            <a:r>
              <a:rPr lang="en-US" dirty="0"/>
              <a:t>Dry Well Analysis – County Based</a:t>
            </a:r>
          </a:p>
        </p:txBody>
      </p:sp>
      <p:sp>
        <p:nvSpPr>
          <p:cNvPr id="5" name="TextBox 4">
            <a:extLst>
              <a:ext uri="{FF2B5EF4-FFF2-40B4-BE49-F238E27FC236}">
                <a16:creationId xmlns:a16="http://schemas.microsoft.com/office/drawing/2014/main" id="{9C70CE75-4501-F4E8-BEBC-DE2EFB45AA4C}"/>
              </a:ext>
            </a:extLst>
          </p:cNvPr>
          <p:cNvSpPr txBox="1"/>
          <p:nvPr/>
        </p:nvSpPr>
        <p:spPr>
          <a:xfrm>
            <a:off x="122663" y="180459"/>
            <a:ext cx="2263761" cy="369332"/>
          </a:xfrm>
          <a:prstGeom prst="rect">
            <a:avLst/>
          </a:prstGeom>
          <a:noFill/>
        </p:spPr>
        <p:txBody>
          <a:bodyPr wrap="none" rtlCol="0">
            <a:spAutoFit/>
          </a:bodyPr>
          <a:lstStyle/>
          <a:p>
            <a:r>
              <a:rPr lang="en-US" b="1" i="1" dirty="0">
                <a:solidFill>
                  <a:srgbClr val="FF0000"/>
                </a:solidFill>
              </a:rPr>
              <a:t>DFC Factors 6 and 7</a:t>
            </a:r>
          </a:p>
        </p:txBody>
      </p:sp>
    </p:spTree>
    <p:extLst>
      <p:ext uri="{BB962C8B-B14F-4D97-AF65-F5344CB8AC3E}">
        <p14:creationId xmlns:p14="http://schemas.microsoft.com/office/powerpoint/2010/main" val="173467674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44AA0-7441-DDBD-6278-117F54B643FF}"/>
              </a:ext>
            </a:extLst>
          </p:cNvPr>
          <p:cNvSpPr>
            <a:spLocks noGrp="1"/>
          </p:cNvSpPr>
          <p:nvPr>
            <p:ph type="title"/>
          </p:nvPr>
        </p:nvSpPr>
        <p:spPr>
          <a:xfrm>
            <a:off x="838200" y="365126"/>
            <a:ext cx="10515600" cy="992808"/>
          </a:xfrm>
        </p:spPr>
        <p:txBody>
          <a:bodyPr/>
          <a:lstStyle/>
          <a:p>
            <a:pPr algn="ctr"/>
            <a:r>
              <a:rPr lang="en-US" dirty="0"/>
              <a:t>Dry Well Analysis – Model Layer Based</a:t>
            </a:r>
          </a:p>
        </p:txBody>
      </p:sp>
      <p:sp>
        <p:nvSpPr>
          <p:cNvPr id="5" name="TextBox 4">
            <a:extLst>
              <a:ext uri="{FF2B5EF4-FFF2-40B4-BE49-F238E27FC236}">
                <a16:creationId xmlns:a16="http://schemas.microsoft.com/office/drawing/2014/main" id="{4129A012-84DE-1724-50C7-130EC0FA6CBB}"/>
              </a:ext>
            </a:extLst>
          </p:cNvPr>
          <p:cNvSpPr txBox="1"/>
          <p:nvPr/>
        </p:nvSpPr>
        <p:spPr>
          <a:xfrm>
            <a:off x="122663" y="180459"/>
            <a:ext cx="2263761" cy="369332"/>
          </a:xfrm>
          <a:prstGeom prst="rect">
            <a:avLst/>
          </a:prstGeom>
          <a:noFill/>
        </p:spPr>
        <p:txBody>
          <a:bodyPr wrap="none" rtlCol="0">
            <a:spAutoFit/>
          </a:bodyPr>
          <a:lstStyle/>
          <a:p>
            <a:r>
              <a:rPr lang="en-US" b="1" i="1" dirty="0">
                <a:solidFill>
                  <a:srgbClr val="FF0000"/>
                </a:solidFill>
              </a:rPr>
              <a:t>DFC Factors 6 and 7</a:t>
            </a:r>
          </a:p>
        </p:txBody>
      </p:sp>
      <p:pic>
        <p:nvPicPr>
          <p:cNvPr id="6" name="Picture 5">
            <a:extLst>
              <a:ext uri="{FF2B5EF4-FFF2-40B4-BE49-F238E27FC236}">
                <a16:creationId xmlns:a16="http://schemas.microsoft.com/office/drawing/2014/main" id="{A52801F0-31AA-41BD-502B-86E163DF63E3}"/>
              </a:ext>
            </a:extLst>
          </p:cNvPr>
          <p:cNvPicPr>
            <a:picLocks noChangeAspect="1"/>
          </p:cNvPicPr>
          <p:nvPr/>
        </p:nvPicPr>
        <p:blipFill>
          <a:blip r:embed="rId2"/>
          <a:stretch>
            <a:fillRect/>
          </a:stretch>
        </p:blipFill>
        <p:spPr>
          <a:xfrm>
            <a:off x="1644274" y="1257572"/>
            <a:ext cx="8903451" cy="5319608"/>
          </a:xfrm>
          <a:prstGeom prst="rect">
            <a:avLst/>
          </a:prstGeom>
        </p:spPr>
      </p:pic>
    </p:spTree>
    <p:extLst>
      <p:ext uri="{BB962C8B-B14F-4D97-AF65-F5344CB8AC3E}">
        <p14:creationId xmlns:p14="http://schemas.microsoft.com/office/powerpoint/2010/main" val="348561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BFCAB4-44F9-E359-A5C9-10B83B6ECF5D}"/>
              </a:ext>
            </a:extLst>
          </p:cNvPr>
          <p:cNvPicPr>
            <a:picLocks noChangeAspect="1"/>
          </p:cNvPicPr>
          <p:nvPr/>
        </p:nvPicPr>
        <p:blipFill>
          <a:blip r:embed="rId2"/>
          <a:stretch>
            <a:fillRect/>
          </a:stretch>
        </p:blipFill>
        <p:spPr>
          <a:xfrm>
            <a:off x="1689412" y="93959"/>
            <a:ext cx="8813176" cy="6670082"/>
          </a:xfrm>
          <a:prstGeom prst="rect">
            <a:avLst/>
          </a:prstGeom>
        </p:spPr>
      </p:pic>
    </p:spTree>
    <p:extLst>
      <p:ext uri="{BB962C8B-B14F-4D97-AF65-F5344CB8AC3E}">
        <p14:creationId xmlns:p14="http://schemas.microsoft.com/office/powerpoint/2010/main" val="13765631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043CDF-563B-6F87-973C-7231F88CDF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B1CE48-5F5E-BB50-66E2-C9BA0E9F9311}"/>
              </a:ext>
            </a:extLst>
          </p:cNvPr>
          <p:cNvSpPr>
            <a:spLocks noGrp="1"/>
          </p:cNvSpPr>
          <p:nvPr>
            <p:ph type="title"/>
          </p:nvPr>
        </p:nvSpPr>
        <p:spPr>
          <a:xfrm>
            <a:off x="838200" y="365126"/>
            <a:ext cx="10515600" cy="992808"/>
          </a:xfrm>
        </p:spPr>
        <p:txBody>
          <a:bodyPr/>
          <a:lstStyle/>
          <a:p>
            <a:pPr algn="ctr"/>
            <a:r>
              <a:rPr lang="en-US" dirty="0"/>
              <a:t>Dry Well Analysis – Model Layer Based</a:t>
            </a:r>
          </a:p>
        </p:txBody>
      </p:sp>
      <p:sp>
        <p:nvSpPr>
          <p:cNvPr id="5" name="TextBox 4">
            <a:extLst>
              <a:ext uri="{FF2B5EF4-FFF2-40B4-BE49-F238E27FC236}">
                <a16:creationId xmlns:a16="http://schemas.microsoft.com/office/drawing/2014/main" id="{41A4CDF5-D274-0A9C-7645-7F3F6991FEBC}"/>
              </a:ext>
            </a:extLst>
          </p:cNvPr>
          <p:cNvSpPr txBox="1"/>
          <p:nvPr/>
        </p:nvSpPr>
        <p:spPr>
          <a:xfrm>
            <a:off x="122663" y="180459"/>
            <a:ext cx="2263761" cy="369332"/>
          </a:xfrm>
          <a:prstGeom prst="rect">
            <a:avLst/>
          </a:prstGeom>
          <a:noFill/>
        </p:spPr>
        <p:txBody>
          <a:bodyPr wrap="none" rtlCol="0">
            <a:spAutoFit/>
          </a:bodyPr>
          <a:lstStyle/>
          <a:p>
            <a:r>
              <a:rPr lang="en-US" b="1" i="1" dirty="0">
                <a:solidFill>
                  <a:srgbClr val="FF0000"/>
                </a:solidFill>
              </a:rPr>
              <a:t>DFC Factors 6 and 7</a:t>
            </a:r>
          </a:p>
        </p:txBody>
      </p:sp>
      <p:pic>
        <p:nvPicPr>
          <p:cNvPr id="6" name="Picture 5">
            <a:extLst>
              <a:ext uri="{FF2B5EF4-FFF2-40B4-BE49-F238E27FC236}">
                <a16:creationId xmlns:a16="http://schemas.microsoft.com/office/drawing/2014/main" id="{9F5BD1B2-1368-49C5-CCAF-78250A5B639B}"/>
              </a:ext>
            </a:extLst>
          </p:cNvPr>
          <p:cNvPicPr>
            <a:picLocks noChangeAspect="1"/>
          </p:cNvPicPr>
          <p:nvPr/>
        </p:nvPicPr>
        <p:blipFill>
          <a:blip r:embed="rId2"/>
          <a:stretch>
            <a:fillRect/>
          </a:stretch>
        </p:blipFill>
        <p:spPr>
          <a:xfrm>
            <a:off x="1644274" y="1257572"/>
            <a:ext cx="8903451" cy="5319608"/>
          </a:xfrm>
          <a:prstGeom prst="rect">
            <a:avLst/>
          </a:prstGeom>
        </p:spPr>
      </p:pic>
      <p:sp>
        <p:nvSpPr>
          <p:cNvPr id="3" name="Rectangle 2">
            <a:extLst>
              <a:ext uri="{FF2B5EF4-FFF2-40B4-BE49-F238E27FC236}">
                <a16:creationId xmlns:a16="http://schemas.microsoft.com/office/drawing/2014/main" id="{910030AF-A5CF-4676-F8C2-D0CE7B472950}"/>
              </a:ext>
            </a:extLst>
          </p:cNvPr>
          <p:cNvSpPr/>
          <p:nvPr/>
        </p:nvSpPr>
        <p:spPr>
          <a:xfrm>
            <a:off x="1644274" y="3557238"/>
            <a:ext cx="8982837" cy="735981"/>
          </a:xfrm>
          <a:prstGeom prst="rect">
            <a:avLst/>
          </a:prstGeom>
          <a:noFill/>
          <a:ln w="349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463577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1F4F8-E9A3-D599-7160-5320BA6F364C}"/>
              </a:ext>
            </a:extLst>
          </p:cNvPr>
          <p:cNvSpPr>
            <a:spLocks noGrp="1"/>
          </p:cNvSpPr>
          <p:nvPr>
            <p:ph type="title"/>
          </p:nvPr>
        </p:nvSpPr>
        <p:spPr/>
        <p:txBody>
          <a:bodyPr/>
          <a:lstStyle/>
          <a:p>
            <a:r>
              <a:rPr lang="en-US" dirty="0"/>
              <a:t>Additional Simulations are Recommended</a:t>
            </a:r>
          </a:p>
        </p:txBody>
      </p:sp>
      <p:sp>
        <p:nvSpPr>
          <p:cNvPr id="3" name="Content Placeholder 2">
            <a:extLst>
              <a:ext uri="{FF2B5EF4-FFF2-40B4-BE49-F238E27FC236}">
                <a16:creationId xmlns:a16="http://schemas.microsoft.com/office/drawing/2014/main" id="{B0CAE5FA-B100-5AB1-AF53-76C6975308C9}"/>
              </a:ext>
            </a:extLst>
          </p:cNvPr>
          <p:cNvSpPr>
            <a:spLocks noGrp="1"/>
          </p:cNvSpPr>
          <p:nvPr>
            <p:ph idx="1"/>
          </p:nvPr>
        </p:nvSpPr>
        <p:spPr/>
        <p:txBody>
          <a:bodyPr/>
          <a:lstStyle/>
          <a:p>
            <a:r>
              <a:rPr lang="en-US" dirty="0"/>
              <a:t>Propose scenarios with reduced Queen City and Carrizo-Wilcox pumping</a:t>
            </a:r>
          </a:p>
          <a:p>
            <a:pPr lvl="1"/>
            <a:r>
              <a:rPr lang="en-US" dirty="0"/>
              <a:t>Update the dry well analysis</a:t>
            </a:r>
          </a:p>
          <a:p>
            <a:pPr lvl="1"/>
            <a:r>
              <a:rPr lang="en-US" dirty="0"/>
              <a:t>Compare with current DFC/MAG pumping</a:t>
            </a:r>
          </a:p>
          <a:p>
            <a:pPr lvl="1"/>
            <a:r>
              <a:rPr lang="en-US" dirty="0"/>
              <a:t>GMA 11 can balance production with conservation (maintain existing wells)</a:t>
            </a:r>
          </a:p>
          <a:p>
            <a:r>
              <a:rPr lang="en-US" dirty="0"/>
              <a:t>Results of additional simulations will also include evaluating and comparing impacts to surface water (discussed earlier)</a:t>
            </a:r>
          </a:p>
          <a:p>
            <a:endParaRPr lang="en-US" dirty="0"/>
          </a:p>
          <a:p>
            <a:pPr marL="0" indent="0">
              <a:buNone/>
            </a:pPr>
            <a:endParaRPr lang="en-US" dirty="0"/>
          </a:p>
        </p:txBody>
      </p:sp>
      <p:sp>
        <p:nvSpPr>
          <p:cNvPr id="4" name="TextBox 3">
            <a:extLst>
              <a:ext uri="{FF2B5EF4-FFF2-40B4-BE49-F238E27FC236}">
                <a16:creationId xmlns:a16="http://schemas.microsoft.com/office/drawing/2014/main" id="{8CFE1B68-519A-7AFB-ED3D-9F24421EC73F}"/>
              </a:ext>
            </a:extLst>
          </p:cNvPr>
          <p:cNvSpPr txBox="1"/>
          <p:nvPr/>
        </p:nvSpPr>
        <p:spPr>
          <a:xfrm>
            <a:off x="122663" y="180459"/>
            <a:ext cx="2263761" cy="369332"/>
          </a:xfrm>
          <a:prstGeom prst="rect">
            <a:avLst/>
          </a:prstGeom>
          <a:noFill/>
        </p:spPr>
        <p:txBody>
          <a:bodyPr wrap="none" rtlCol="0">
            <a:spAutoFit/>
          </a:bodyPr>
          <a:lstStyle/>
          <a:p>
            <a:r>
              <a:rPr lang="en-US" b="1" i="1" dirty="0">
                <a:solidFill>
                  <a:srgbClr val="FF0000"/>
                </a:solidFill>
              </a:rPr>
              <a:t>DFC Factors 6 and 7</a:t>
            </a:r>
          </a:p>
        </p:txBody>
      </p:sp>
    </p:spTree>
    <p:extLst>
      <p:ext uri="{BB962C8B-B14F-4D97-AF65-F5344CB8AC3E}">
        <p14:creationId xmlns:p14="http://schemas.microsoft.com/office/powerpoint/2010/main" val="44417672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83DA3BF-8FAF-6B9A-B54B-4488218C4C49}"/>
              </a:ext>
            </a:extLst>
          </p:cNvPr>
          <p:cNvPicPr>
            <a:picLocks noChangeAspect="1"/>
          </p:cNvPicPr>
          <p:nvPr/>
        </p:nvPicPr>
        <p:blipFill>
          <a:blip r:embed="rId2"/>
          <a:stretch>
            <a:fillRect/>
          </a:stretch>
        </p:blipFill>
        <p:spPr>
          <a:xfrm>
            <a:off x="6838569" y="256478"/>
            <a:ext cx="4620093" cy="6345044"/>
          </a:xfrm>
          <a:prstGeom prst="rect">
            <a:avLst/>
          </a:prstGeom>
        </p:spPr>
      </p:pic>
      <p:sp>
        <p:nvSpPr>
          <p:cNvPr id="2" name="Title 1">
            <a:extLst>
              <a:ext uri="{FF2B5EF4-FFF2-40B4-BE49-F238E27FC236}">
                <a16:creationId xmlns:a16="http://schemas.microsoft.com/office/drawing/2014/main" id="{5C6B3E11-0A0B-C2D4-A386-16C280E99B24}"/>
              </a:ext>
            </a:extLst>
          </p:cNvPr>
          <p:cNvSpPr>
            <a:spLocks noGrp="1"/>
          </p:cNvSpPr>
          <p:nvPr>
            <p:ph type="title"/>
          </p:nvPr>
        </p:nvSpPr>
        <p:spPr>
          <a:xfrm>
            <a:off x="838200" y="365125"/>
            <a:ext cx="4826620" cy="1325563"/>
          </a:xfrm>
        </p:spPr>
        <p:txBody>
          <a:bodyPr/>
          <a:lstStyle/>
          <a:p>
            <a:r>
              <a:rPr lang="en-US" dirty="0"/>
              <a:t>GMA 11 Meeting</a:t>
            </a:r>
            <a:br>
              <a:rPr lang="en-US" dirty="0"/>
            </a:br>
            <a:r>
              <a:rPr lang="en-US" dirty="0"/>
              <a:t>May 15, 2024 </a:t>
            </a:r>
          </a:p>
        </p:txBody>
      </p:sp>
      <p:sp>
        <p:nvSpPr>
          <p:cNvPr id="5" name="Content Placeholder 4">
            <a:extLst>
              <a:ext uri="{FF2B5EF4-FFF2-40B4-BE49-F238E27FC236}">
                <a16:creationId xmlns:a16="http://schemas.microsoft.com/office/drawing/2014/main" id="{06B9AD61-1D38-61E1-363A-E9B793E0B04D}"/>
              </a:ext>
            </a:extLst>
          </p:cNvPr>
          <p:cNvSpPr>
            <a:spLocks noGrp="1"/>
          </p:cNvSpPr>
          <p:nvPr>
            <p:ph idx="1"/>
          </p:nvPr>
        </p:nvSpPr>
        <p:spPr>
          <a:xfrm>
            <a:off x="838200" y="1825625"/>
            <a:ext cx="6242824" cy="4351338"/>
          </a:xfrm>
        </p:spPr>
        <p:txBody>
          <a:bodyPr>
            <a:normAutofit lnSpcReduction="10000"/>
          </a:bodyPr>
          <a:lstStyle/>
          <a:p>
            <a:r>
              <a:rPr lang="en-US" dirty="0"/>
              <a:t>Compared measured drawdown with simulated drawdowns</a:t>
            </a:r>
          </a:p>
          <a:p>
            <a:r>
              <a:rPr lang="en-US" dirty="0"/>
              <a:t>Draft report and presentation at GMA 11 meeting</a:t>
            </a:r>
          </a:p>
          <a:p>
            <a:r>
              <a:rPr lang="en-US" dirty="0"/>
              <a:t>Conclusion:</a:t>
            </a:r>
          </a:p>
          <a:p>
            <a:pPr lvl="1"/>
            <a:r>
              <a:rPr lang="en-US" dirty="0"/>
              <a:t>Actual drawdowns are less than simulated drawdowns (DFC)</a:t>
            </a:r>
          </a:p>
          <a:p>
            <a:pPr lvl="1"/>
            <a:r>
              <a:rPr lang="en-US" dirty="0"/>
              <a:t>Expected conclusion given the “high” pumping associated with the MAG</a:t>
            </a:r>
          </a:p>
          <a:p>
            <a:r>
              <a:rPr lang="en-US" dirty="0"/>
              <a:t>This work is consistent with new requirements of HB 2078</a:t>
            </a:r>
          </a:p>
        </p:txBody>
      </p:sp>
      <p:sp>
        <p:nvSpPr>
          <p:cNvPr id="3" name="TextBox 2">
            <a:extLst>
              <a:ext uri="{FF2B5EF4-FFF2-40B4-BE49-F238E27FC236}">
                <a16:creationId xmlns:a16="http://schemas.microsoft.com/office/drawing/2014/main" id="{31BCC5F4-EFA0-218A-F2D7-8B20734F0864}"/>
              </a:ext>
            </a:extLst>
          </p:cNvPr>
          <p:cNvSpPr txBox="1"/>
          <p:nvPr/>
        </p:nvSpPr>
        <p:spPr>
          <a:xfrm>
            <a:off x="10169912" y="291328"/>
            <a:ext cx="1533433" cy="369332"/>
          </a:xfrm>
          <a:prstGeom prst="rect">
            <a:avLst/>
          </a:prstGeom>
          <a:noFill/>
        </p:spPr>
        <p:txBody>
          <a:bodyPr wrap="none" rtlCol="0">
            <a:spAutoFit/>
          </a:bodyPr>
          <a:lstStyle/>
          <a:p>
            <a:r>
              <a:rPr lang="en-US" b="1" i="1" dirty="0">
                <a:solidFill>
                  <a:srgbClr val="FF0000"/>
                </a:solidFill>
              </a:rPr>
              <a:t>DFC Factor 8</a:t>
            </a:r>
          </a:p>
        </p:txBody>
      </p:sp>
    </p:spTree>
    <p:extLst>
      <p:ext uri="{BB962C8B-B14F-4D97-AF65-F5344CB8AC3E}">
        <p14:creationId xmlns:p14="http://schemas.microsoft.com/office/powerpoint/2010/main" val="67440252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14579-131F-5CE0-08BA-9162DF77D7CD}"/>
              </a:ext>
            </a:extLst>
          </p:cNvPr>
          <p:cNvSpPr>
            <a:spLocks noGrp="1"/>
          </p:cNvSpPr>
          <p:nvPr>
            <p:ph type="title"/>
          </p:nvPr>
        </p:nvSpPr>
        <p:spPr/>
        <p:txBody>
          <a:bodyPr/>
          <a:lstStyle/>
          <a:p>
            <a:r>
              <a:rPr lang="en-US" dirty="0"/>
              <a:t>Other Relevant Information</a:t>
            </a:r>
          </a:p>
        </p:txBody>
      </p:sp>
      <p:sp>
        <p:nvSpPr>
          <p:cNvPr id="3" name="Content Placeholder 2">
            <a:extLst>
              <a:ext uri="{FF2B5EF4-FFF2-40B4-BE49-F238E27FC236}">
                <a16:creationId xmlns:a16="http://schemas.microsoft.com/office/drawing/2014/main" id="{D1939222-CEEA-AF7A-E461-49255FEBC1C4}"/>
              </a:ext>
            </a:extLst>
          </p:cNvPr>
          <p:cNvSpPr>
            <a:spLocks noGrp="1"/>
          </p:cNvSpPr>
          <p:nvPr>
            <p:ph idx="1"/>
          </p:nvPr>
        </p:nvSpPr>
        <p:spPr/>
        <p:txBody>
          <a:bodyPr/>
          <a:lstStyle/>
          <a:p>
            <a:r>
              <a:rPr lang="en-US" dirty="0"/>
              <a:t>None</a:t>
            </a:r>
          </a:p>
        </p:txBody>
      </p:sp>
      <p:sp>
        <p:nvSpPr>
          <p:cNvPr id="4" name="TextBox 3">
            <a:extLst>
              <a:ext uri="{FF2B5EF4-FFF2-40B4-BE49-F238E27FC236}">
                <a16:creationId xmlns:a16="http://schemas.microsoft.com/office/drawing/2014/main" id="{18477E77-DDEE-5192-DDDC-BB848EE61C98}"/>
              </a:ext>
            </a:extLst>
          </p:cNvPr>
          <p:cNvSpPr txBox="1"/>
          <p:nvPr/>
        </p:nvSpPr>
        <p:spPr>
          <a:xfrm>
            <a:off x="10169912" y="291328"/>
            <a:ext cx="1533433" cy="369332"/>
          </a:xfrm>
          <a:prstGeom prst="rect">
            <a:avLst/>
          </a:prstGeom>
          <a:noFill/>
        </p:spPr>
        <p:txBody>
          <a:bodyPr wrap="none" rtlCol="0">
            <a:spAutoFit/>
          </a:bodyPr>
          <a:lstStyle/>
          <a:p>
            <a:r>
              <a:rPr lang="en-US" b="1" i="1" dirty="0">
                <a:solidFill>
                  <a:srgbClr val="FF0000"/>
                </a:solidFill>
              </a:rPr>
              <a:t>DFC Factor 9</a:t>
            </a:r>
          </a:p>
        </p:txBody>
      </p:sp>
    </p:spTree>
    <p:extLst>
      <p:ext uri="{BB962C8B-B14F-4D97-AF65-F5344CB8AC3E}">
        <p14:creationId xmlns:p14="http://schemas.microsoft.com/office/powerpoint/2010/main" val="309763225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BE580-C1EA-3C42-CDBE-E191530CD7C4}"/>
              </a:ext>
            </a:extLst>
          </p:cNvPr>
          <p:cNvSpPr>
            <a:spLocks noGrp="1"/>
          </p:cNvSpPr>
          <p:nvPr>
            <p:ph type="title"/>
          </p:nvPr>
        </p:nvSpPr>
        <p:spPr/>
        <p:txBody>
          <a:bodyPr/>
          <a:lstStyle/>
          <a:p>
            <a:r>
              <a:rPr lang="en-US" dirty="0"/>
              <a:t>Recommendations</a:t>
            </a:r>
          </a:p>
        </p:txBody>
      </p:sp>
      <p:sp>
        <p:nvSpPr>
          <p:cNvPr id="3" name="Content Placeholder 2">
            <a:extLst>
              <a:ext uri="{FF2B5EF4-FFF2-40B4-BE49-F238E27FC236}">
                <a16:creationId xmlns:a16="http://schemas.microsoft.com/office/drawing/2014/main" id="{B0ECAEAC-A741-BE86-EA7F-ECF009D2E82F}"/>
              </a:ext>
            </a:extLst>
          </p:cNvPr>
          <p:cNvSpPr>
            <a:spLocks noGrp="1"/>
          </p:cNvSpPr>
          <p:nvPr>
            <p:ph idx="1"/>
          </p:nvPr>
        </p:nvSpPr>
        <p:spPr/>
        <p:txBody>
          <a:bodyPr>
            <a:normAutofit lnSpcReduction="10000"/>
          </a:bodyPr>
          <a:lstStyle/>
          <a:p>
            <a:r>
              <a:rPr lang="en-US" dirty="0"/>
              <a:t>Additional GAM simulations for this round of joint planning:</a:t>
            </a:r>
          </a:p>
          <a:p>
            <a:pPr lvl="1"/>
            <a:r>
              <a:rPr lang="en-US" dirty="0"/>
              <a:t>Reduced Queen City pumping</a:t>
            </a:r>
          </a:p>
          <a:p>
            <a:pPr lvl="1"/>
            <a:r>
              <a:rPr lang="en-US" dirty="0"/>
              <a:t>Reduced Carrizo-Wilcox pumping</a:t>
            </a:r>
          </a:p>
          <a:p>
            <a:r>
              <a:rPr lang="en-US" dirty="0"/>
              <a:t>Evaluate GAM output from additional simulations</a:t>
            </a:r>
          </a:p>
          <a:p>
            <a:pPr lvl="1"/>
            <a:r>
              <a:rPr lang="en-US" dirty="0"/>
              <a:t>Number of dry wells</a:t>
            </a:r>
          </a:p>
          <a:p>
            <a:pPr lvl="1"/>
            <a:r>
              <a:rPr lang="en-US" dirty="0"/>
              <a:t>Surface water impacts</a:t>
            </a:r>
          </a:p>
          <a:p>
            <a:r>
              <a:rPr lang="en-US" dirty="0"/>
              <a:t>Compare alternative scenarios with current DFC simulation</a:t>
            </a:r>
          </a:p>
          <a:p>
            <a:pPr lvl="1"/>
            <a:r>
              <a:rPr lang="en-US" dirty="0"/>
              <a:t>Information for GMA 11’s balancing task</a:t>
            </a:r>
          </a:p>
          <a:p>
            <a:r>
              <a:rPr lang="en-US" dirty="0"/>
              <a:t>GAM Update</a:t>
            </a:r>
          </a:p>
          <a:p>
            <a:pPr lvl="1"/>
            <a:r>
              <a:rPr lang="en-US" dirty="0"/>
              <a:t>Need to update and improve GAM (for next round of joint planning)</a:t>
            </a:r>
          </a:p>
          <a:p>
            <a:pPr lvl="1"/>
            <a:r>
              <a:rPr lang="en-US" dirty="0"/>
              <a:t>Detailed recommendations will be developed</a:t>
            </a:r>
          </a:p>
        </p:txBody>
      </p:sp>
    </p:spTree>
    <p:extLst>
      <p:ext uri="{BB962C8B-B14F-4D97-AF65-F5344CB8AC3E}">
        <p14:creationId xmlns:p14="http://schemas.microsoft.com/office/powerpoint/2010/main" val="221893429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D7E8D-2C4A-CBB6-24F7-A5C8C2723D05}"/>
              </a:ext>
            </a:extLst>
          </p:cNvPr>
          <p:cNvSpPr>
            <a:spLocks noGrp="1"/>
          </p:cNvSpPr>
          <p:nvPr>
            <p:ph type="title"/>
          </p:nvPr>
        </p:nvSpPr>
        <p:spPr/>
        <p:txBody>
          <a:bodyPr/>
          <a:lstStyle/>
          <a:p>
            <a:r>
              <a:rPr lang="en-US" dirty="0"/>
              <a:t>Recommend Adaptive Management and Reject Regional Correlative Rights</a:t>
            </a:r>
          </a:p>
        </p:txBody>
      </p:sp>
      <p:sp>
        <p:nvSpPr>
          <p:cNvPr id="3" name="Content Placeholder 2">
            <a:extLst>
              <a:ext uri="{FF2B5EF4-FFF2-40B4-BE49-F238E27FC236}">
                <a16:creationId xmlns:a16="http://schemas.microsoft.com/office/drawing/2014/main" id="{C1888C15-4242-2F9C-B5FE-6716627DF32E}"/>
              </a:ext>
            </a:extLst>
          </p:cNvPr>
          <p:cNvSpPr>
            <a:spLocks noGrp="1"/>
          </p:cNvSpPr>
          <p:nvPr>
            <p:ph idx="1"/>
          </p:nvPr>
        </p:nvSpPr>
        <p:spPr>
          <a:xfrm>
            <a:off x="838200" y="1825624"/>
            <a:ext cx="10515600" cy="4775897"/>
          </a:xfrm>
        </p:spPr>
        <p:txBody>
          <a:bodyPr>
            <a:normAutofit fontScale="92500" lnSpcReduction="20000"/>
          </a:bodyPr>
          <a:lstStyle/>
          <a:p>
            <a:r>
              <a:rPr lang="en-US" dirty="0"/>
              <a:t>Current Joint Planning Process is “Adaptive Management”</a:t>
            </a:r>
          </a:p>
          <a:p>
            <a:pPr lvl="1"/>
            <a:r>
              <a:rPr lang="en-US" dirty="0"/>
              <a:t>Update DFCs every five years</a:t>
            </a:r>
          </a:p>
          <a:p>
            <a:pPr lvl="1"/>
            <a:r>
              <a:rPr lang="en-US" dirty="0"/>
              <a:t>Use updated data, information, models</a:t>
            </a:r>
          </a:p>
          <a:p>
            <a:pPr lvl="1"/>
            <a:r>
              <a:rPr lang="en-US" dirty="0"/>
              <a:t>Explanatory report identifies issues for improvement during next cycle</a:t>
            </a:r>
          </a:p>
          <a:p>
            <a:pPr lvl="1"/>
            <a:r>
              <a:rPr lang="en-US" dirty="0"/>
              <a:t>Acknowledges uncertainty and seeks to constantly improve knowledge</a:t>
            </a:r>
          </a:p>
          <a:p>
            <a:r>
              <a:rPr lang="en-US" dirty="0"/>
              <a:t>Regional Correlative Rights</a:t>
            </a:r>
          </a:p>
          <a:p>
            <a:pPr lvl="1"/>
            <a:r>
              <a:rPr lang="en-US" dirty="0"/>
              <a:t>Can rely too heavily on storage (poor metric)</a:t>
            </a:r>
          </a:p>
          <a:p>
            <a:pPr lvl="1"/>
            <a:r>
              <a:rPr lang="en-US" dirty="0"/>
              <a:t>Seeks “regulatory certainty” now when groundwater data and models are constantly improving</a:t>
            </a:r>
          </a:p>
          <a:p>
            <a:pPr lvl="1"/>
            <a:r>
              <a:rPr lang="en-US" dirty="0"/>
              <a:t>Homogenizes a system with inherent variability</a:t>
            </a:r>
          </a:p>
          <a:p>
            <a:pPr lvl="2"/>
            <a:r>
              <a:rPr lang="en-US" dirty="0"/>
              <a:t>Equal outcomes for groundwater at 500 ft depth and 5,000 ft depth</a:t>
            </a:r>
          </a:p>
          <a:p>
            <a:pPr lvl="2"/>
            <a:r>
              <a:rPr lang="en-US" dirty="0"/>
              <a:t>Equal outcomes for areas of high transmissivity and low transmissivity</a:t>
            </a:r>
          </a:p>
          <a:p>
            <a:pPr lvl="1"/>
            <a:r>
              <a:rPr lang="en-US" dirty="0"/>
              <a:t>Attempts to factor in differences ignores the fact that local data will constantly improve with new groundwater development</a:t>
            </a:r>
          </a:p>
          <a:p>
            <a:pPr lvl="2"/>
            <a:r>
              <a:rPr lang="en-US" dirty="0"/>
              <a:t>Compromises the “regulatory certainty” that is sought</a:t>
            </a:r>
          </a:p>
        </p:txBody>
      </p:sp>
    </p:spTree>
    <p:extLst>
      <p:ext uri="{BB962C8B-B14F-4D97-AF65-F5344CB8AC3E}">
        <p14:creationId xmlns:p14="http://schemas.microsoft.com/office/powerpoint/2010/main" val="330811722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7A39A-017F-D725-8839-D12F657175AB}"/>
              </a:ext>
            </a:extLst>
          </p:cNvPr>
          <p:cNvSpPr>
            <a:spLocks noGrp="1"/>
          </p:cNvSpPr>
          <p:nvPr>
            <p:ph type="title"/>
          </p:nvPr>
        </p:nvSpPr>
        <p:spPr/>
        <p:txBody>
          <a:bodyPr/>
          <a:lstStyle/>
          <a:p>
            <a:r>
              <a:rPr lang="en-US" dirty="0"/>
              <a:t>Recommended Factor Update (for consideration during legislative interim)</a:t>
            </a:r>
          </a:p>
        </p:txBody>
      </p:sp>
      <p:sp>
        <p:nvSpPr>
          <p:cNvPr id="3" name="Content Placeholder 2">
            <a:extLst>
              <a:ext uri="{FF2B5EF4-FFF2-40B4-BE49-F238E27FC236}">
                <a16:creationId xmlns:a16="http://schemas.microsoft.com/office/drawing/2014/main" id="{9BD684A0-47C1-2BE0-3308-384CB003C308}"/>
              </a:ext>
            </a:extLst>
          </p:cNvPr>
          <p:cNvSpPr>
            <a:spLocks noGrp="1"/>
          </p:cNvSpPr>
          <p:nvPr>
            <p:ph idx="1"/>
          </p:nvPr>
        </p:nvSpPr>
        <p:spPr>
          <a:xfrm>
            <a:off x="838200" y="2004045"/>
            <a:ext cx="10515600" cy="4351338"/>
          </a:xfrm>
        </p:spPr>
        <p:txBody>
          <a:bodyPr>
            <a:normAutofit fontScale="92500" lnSpcReduction="20000"/>
          </a:bodyPr>
          <a:lstStyle/>
          <a:p>
            <a:pPr marL="609600" indent="-609600">
              <a:buFontTx/>
              <a:buAutoNum type="arabicPeriod"/>
            </a:pPr>
            <a:r>
              <a:rPr lang="en-US" dirty="0"/>
              <a:t>Past DFC Achievement</a:t>
            </a:r>
          </a:p>
          <a:p>
            <a:pPr marL="609600" indent="-609600">
              <a:buFontTx/>
              <a:buAutoNum type="arabicPeriod"/>
            </a:pPr>
            <a:r>
              <a:rPr lang="en-US" dirty="0"/>
              <a:t>Historic and Projected Groundwater Pumping</a:t>
            </a:r>
          </a:p>
          <a:p>
            <a:pPr lvl="1"/>
            <a:r>
              <a:rPr lang="en-US" dirty="0"/>
              <a:t>TWDB estimates</a:t>
            </a:r>
          </a:p>
          <a:p>
            <a:pPr lvl="1"/>
            <a:r>
              <a:rPr lang="en-US" dirty="0"/>
              <a:t>GAM estimates</a:t>
            </a:r>
          </a:p>
          <a:p>
            <a:pPr lvl="1"/>
            <a:r>
              <a:rPr lang="en-US" dirty="0"/>
              <a:t>RWPG estimates</a:t>
            </a:r>
          </a:p>
          <a:p>
            <a:pPr marL="609600" indent="-609600">
              <a:buFontTx/>
              <a:buAutoNum type="arabicPeriod"/>
            </a:pPr>
            <a:r>
              <a:rPr lang="en-US" dirty="0"/>
              <a:t>Analysis of Hydrogeologic Impacts of DFC</a:t>
            </a:r>
          </a:p>
          <a:p>
            <a:pPr lvl="1"/>
            <a:r>
              <a:rPr lang="en-US" dirty="0"/>
              <a:t>Storage decline</a:t>
            </a:r>
          </a:p>
          <a:p>
            <a:pPr lvl="1"/>
            <a:r>
              <a:rPr lang="en-US" dirty="0"/>
              <a:t>Induced inflow</a:t>
            </a:r>
          </a:p>
          <a:p>
            <a:pPr lvl="1"/>
            <a:r>
              <a:rPr lang="en-US" dirty="0"/>
              <a:t>Captured outflow</a:t>
            </a:r>
          </a:p>
          <a:p>
            <a:pPr lvl="1"/>
            <a:r>
              <a:rPr lang="en-US" dirty="0"/>
              <a:t>Subsidence</a:t>
            </a:r>
          </a:p>
          <a:p>
            <a:pPr marL="552450" indent="-609600">
              <a:buFont typeface="+mj-lt"/>
              <a:buAutoNum type="arabicPeriod"/>
            </a:pPr>
            <a:r>
              <a:rPr lang="en-US" dirty="0"/>
              <a:t>Analysis of Dry Wells</a:t>
            </a:r>
          </a:p>
          <a:p>
            <a:pPr marL="552450" indent="-609600">
              <a:buFont typeface="+mj-lt"/>
              <a:buAutoNum type="arabicPeriod"/>
            </a:pPr>
            <a:r>
              <a:rPr lang="en-US" dirty="0"/>
              <a:t>Any other relevant information</a:t>
            </a:r>
          </a:p>
        </p:txBody>
      </p:sp>
    </p:spTree>
    <p:extLst>
      <p:ext uri="{BB962C8B-B14F-4D97-AF65-F5344CB8AC3E}">
        <p14:creationId xmlns:p14="http://schemas.microsoft.com/office/powerpoint/2010/main" val="196448014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F5D735-242D-5CCA-706A-A1E067862C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D566D3-F175-FCAF-9D5E-90EA8E618153}"/>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110860CB-257C-EDD3-7B50-71172CCEE56E}"/>
              </a:ext>
            </a:extLst>
          </p:cNvPr>
          <p:cNvSpPr>
            <a:spLocks noGrp="1"/>
          </p:cNvSpPr>
          <p:nvPr>
            <p:ph idx="1"/>
          </p:nvPr>
        </p:nvSpPr>
        <p:spPr>
          <a:xfrm>
            <a:off x="838200" y="1602601"/>
            <a:ext cx="10515600" cy="4667250"/>
          </a:xfrm>
        </p:spPr>
        <p:txBody>
          <a:bodyPr>
            <a:normAutofit fontScale="92500" lnSpcReduction="10000"/>
          </a:bodyPr>
          <a:lstStyle/>
          <a:p>
            <a:r>
              <a:rPr lang="en-US" dirty="0"/>
              <a:t>Groundwater Availability is defined in statute</a:t>
            </a:r>
          </a:p>
          <a:p>
            <a:pPr lvl="1"/>
            <a:r>
              <a:rPr lang="en-US" dirty="0"/>
              <a:t>Modeled Available Groundwater</a:t>
            </a:r>
          </a:p>
          <a:p>
            <a:r>
              <a:rPr lang="en-US" dirty="0"/>
              <a:t>Total storage is not relevant and is not a good factor for joint planning</a:t>
            </a:r>
          </a:p>
          <a:p>
            <a:pPr lvl="1"/>
            <a:r>
              <a:rPr lang="en-US" dirty="0"/>
              <a:t>Misleading and is used to advance false narratives</a:t>
            </a:r>
          </a:p>
          <a:p>
            <a:pPr lvl="1"/>
            <a:r>
              <a:rPr lang="en-US" dirty="0"/>
              <a:t>Factor should be removed from joint planning process</a:t>
            </a:r>
          </a:p>
          <a:p>
            <a:r>
              <a:rPr lang="en-US" dirty="0"/>
              <a:t>Heavy reliance on state water plan needs pushes GMAs to higher groundwater availabilities</a:t>
            </a:r>
          </a:p>
          <a:p>
            <a:pPr lvl="1"/>
            <a:r>
              <a:rPr lang="en-US" dirty="0"/>
              <a:t>DFCs should focus on aquifer capabilities, not on meeting “inexpensive” needs</a:t>
            </a:r>
          </a:p>
          <a:p>
            <a:pPr lvl="1"/>
            <a:r>
              <a:rPr lang="en-US" dirty="0"/>
              <a:t>Some other factors should be removed or modified by legislature</a:t>
            </a:r>
          </a:p>
          <a:p>
            <a:r>
              <a:rPr lang="en-US" dirty="0"/>
              <a:t>In 2021, GMA 11 advanced concepts related to “maximum sustainable pumping” without recognition</a:t>
            </a:r>
          </a:p>
          <a:p>
            <a:pPr lvl="1"/>
            <a:r>
              <a:rPr lang="en-US" dirty="0"/>
              <a:t>This round of joint planning represents an opportunity to refine this concept to include additional elements of sustainable use</a:t>
            </a:r>
          </a:p>
        </p:txBody>
      </p:sp>
    </p:spTree>
    <p:extLst>
      <p:ext uri="{BB962C8B-B14F-4D97-AF65-F5344CB8AC3E}">
        <p14:creationId xmlns:p14="http://schemas.microsoft.com/office/powerpoint/2010/main" val="89066476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16FA1-0341-7454-7D5A-B0AC97863128}"/>
              </a:ext>
            </a:extLst>
          </p:cNvPr>
          <p:cNvSpPr>
            <a:spLocks noGrp="1"/>
          </p:cNvSpPr>
          <p:nvPr>
            <p:ph type="title"/>
          </p:nvPr>
        </p:nvSpPr>
        <p:spPr/>
        <p:txBody>
          <a:bodyPr/>
          <a:lstStyle/>
          <a:p>
            <a:r>
              <a:rPr lang="en-US" dirty="0"/>
              <a:t>Budget Approved at Last GMA 11 Meeting (May 15, 2024)</a:t>
            </a:r>
          </a:p>
        </p:txBody>
      </p:sp>
      <p:pic>
        <p:nvPicPr>
          <p:cNvPr id="11" name="Picture 10">
            <a:extLst>
              <a:ext uri="{FF2B5EF4-FFF2-40B4-BE49-F238E27FC236}">
                <a16:creationId xmlns:a16="http://schemas.microsoft.com/office/drawing/2014/main" id="{9B3E191F-B89F-BC7D-BAE6-8A2740363756}"/>
              </a:ext>
            </a:extLst>
          </p:cNvPr>
          <p:cNvPicPr>
            <a:picLocks noChangeAspect="1"/>
          </p:cNvPicPr>
          <p:nvPr/>
        </p:nvPicPr>
        <p:blipFill>
          <a:blip r:embed="rId2"/>
          <a:stretch>
            <a:fillRect/>
          </a:stretch>
        </p:blipFill>
        <p:spPr>
          <a:xfrm>
            <a:off x="2414884" y="1812216"/>
            <a:ext cx="7362232" cy="4919464"/>
          </a:xfrm>
          <a:prstGeom prst="rect">
            <a:avLst/>
          </a:prstGeom>
        </p:spPr>
      </p:pic>
    </p:spTree>
    <p:extLst>
      <p:ext uri="{BB962C8B-B14F-4D97-AF65-F5344CB8AC3E}">
        <p14:creationId xmlns:p14="http://schemas.microsoft.com/office/powerpoint/2010/main" val="388567637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A37C81-9506-662B-8E32-B2D26031CA3C}"/>
              </a:ext>
            </a:extLst>
          </p:cNvPr>
          <p:cNvSpPr>
            <a:spLocks noGrp="1"/>
          </p:cNvSpPr>
          <p:nvPr>
            <p:ph type="title"/>
          </p:nvPr>
        </p:nvSpPr>
        <p:spPr>
          <a:xfrm>
            <a:off x="838200" y="365126"/>
            <a:ext cx="10515600" cy="982922"/>
          </a:xfrm>
        </p:spPr>
        <p:txBody>
          <a:bodyPr/>
          <a:lstStyle/>
          <a:p>
            <a:r>
              <a:rPr lang="en-US" dirty="0"/>
              <a:t>Proposed Budget Update</a:t>
            </a:r>
          </a:p>
        </p:txBody>
      </p:sp>
      <p:pic>
        <p:nvPicPr>
          <p:cNvPr id="12" name="Picture 11">
            <a:extLst>
              <a:ext uri="{FF2B5EF4-FFF2-40B4-BE49-F238E27FC236}">
                <a16:creationId xmlns:a16="http://schemas.microsoft.com/office/drawing/2014/main" id="{910D2F73-4D2B-C137-2C69-530FACB22570}"/>
              </a:ext>
            </a:extLst>
          </p:cNvPr>
          <p:cNvPicPr>
            <a:picLocks noChangeAspect="1"/>
          </p:cNvPicPr>
          <p:nvPr/>
        </p:nvPicPr>
        <p:blipFill>
          <a:blip r:embed="rId2"/>
          <a:stretch>
            <a:fillRect/>
          </a:stretch>
        </p:blipFill>
        <p:spPr>
          <a:xfrm>
            <a:off x="1071352" y="1180355"/>
            <a:ext cx="10049295" cy="5468636"/>
          </a:xfrm>
          <a:prstGeom prst="rect">
            <a:avLst/>
          </a:prstGeom>
        </p:spPr>
      </p:pic>
    </p:spTree>
    <p:extLst>
      <p:ext uri="{BB962C8B-B14F-4D97-AF65-F5344CB8AC3E}">
        <p14:creationId xmlns:p14="http://schemas.microsoft.com/office/powerpoint/2010/main" val="20309403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2793</TotalTime>
  <Words>4106</Words>
  <Application>Microsoft Office PowerPoint</Application>
  <PresentationFormat>Widescreen</PresentationFormat>
  <Paragraphs>581</Paragraphs>
  <Slides>99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99</vt:i4>
      </vt:variant>
    </vt:vector>
  </HeadingPairs>
  <TitlesOfParts>
    <vt:vector size="103" baseType="lpstr">
      <vt:lpstr>Aptos</vt:lpstr>
      <vt:lpstr>Aptos Display</vt:lpstr>
      <vt:lpstr>Arial</vt:lpstr>
      <vt:lpstr>Office Theme</vt:lpstr>
      <vt:lpstr>GMA 11 Joint Planning Rounds 1 to 3 (History) Round 4 (Current Round)</vt:lpstr>
      <vt:lpstr>Introduction</vt:lpstr>
      <vt:lpstr>Objectives for Today</vt:lpstr>
      <vt:lpstr>Summary</vt:lpstr>
      <vt:lpstr>Topics</vt:lpstr>
      <vt:lpstr>What Do Groundwater Conservation Districts Do? Planning vs. Management vs. Regulation</vt:lpstr>
      <vt:lpstr>Groundwater Availability History</vt:lpstr>
      <vt:lpstr>Groundwater Management Areas (GMA)</vt:lpstr>
      <vt:lpstr>PowerPoint Presentation</vt:lpstr>
      <vt:lpstr>Geologic Formations in GMA 11 (Youngest to Oldest)</vt:lpstr>
      <vt:lpstr>Geologic Formations in GMA 11 (Youngest to Oldest)</vt:lpstr>
      <vt:lpstr>Geologic Formations in GMA 11 (Youngest to Oldest)</vt:lpstr>
      <vt:lpstr>PowerPoint Presentation</vt:lpstr>
      <vt:lpstr>PowerPoint Presentation</vt:lpstr>
      <vt:lpstr>PowerPoint Presentation</vt:lpstr>
      <vt:lpstr>Groundwater Availability Models (GAMs)</vt:lpstr>
      <vt:lpstr>GAM History in GMA 11 (1)</vt:lpstr>
      <vt:lpstr>GAM History in GMA 11 (2)</vt:lpstr>
      <vt:lpstr>Joint Planning and Groundwater Availability</vt:lpstr>
      <vt:lpstr>Desired Future Condition (DFC)</vt:lpstr>
      <vt:lpstr>Modeled Available Groundwater (MAG)</vt:lpstr>
      <vt:lpstr>PowerPoint Presentation</vt:lpstr>
      <vt:lpstr>PowerPoint Presentation</vt:lpstr>
      <vt:lpstr>DFC Process Since 2011</vt:lpstr>
      <vt:lpstr>Nine Factors</vt:lpstr>
      <vt:lpstr>Nine Factors</vt:lpstr>
      <vt:lpstr>Nine Factors</vt:lpstr>
      <vt:lpstr>In Addition….</vt:lpstr>
      <vt:lpstr>In Addition….</vt:lpstr>
      <vt:lpstr>In Addition….</vt:lpstr>
      <vt:lpstr>In Addition….</vt:lpstr>
      <vt:lpstr>Joint Planning Process Tasks and Timing</vt:lpstr>
      <vt:lpstr>Joint Planning Process Tasks and Timing</vt:lpstr>
      <vt:lpstr>Joint Planning Process Tasks and Timing</vt:lpstr>
      <vt:lpstr>Joint Planning Process Tasks and Timing</vt:lpstr>
      <vt:lpstr>Review Past and Current DFCs and MAGs</vt:lpstr>
      <vt:lpstr>Past and Current DFCs (All Expressed as Average Drawdowns)</vt:lpstr>
      <vt:lpstr>Past Balancing Efforts</vt:lpstr>
      <vt:lpstr>Maximum Sustainable Pumping</vt:lpstr>
      <vt:lpstr>Sustainable Yield</vt:lpstr>
      <vt:lpstr>GMA 11 Considerations</vt:lpstr>
      <vt:lpstr>Past and Current MAGs</vt:lpstr>
      <vt:lpstr>PowerPoint Presentation</vt:lpstr>
      <vt:lpstr>PowerPoint Presentation</vt:lpstr>
      <vt:lpstr>PowerPoint Presentation</vt:lpstr>
      <vt:lpstr>Reduction in MAG (2021 vs. 2016)</vt:lpstr>
      <vt:lpstr>From Page 3 of Region I – East Texas Regional Water Planning Group Minutes (1/10/2024 meeting)</vt:lpstr>
      <vt:lpstr>Is the GAM Accurate?</vt:lpstr>
      <vt:lpstr>TWDB Standard for Assessing Calibration Overall Model Results</vt:lpstr>
      <vt:lpstr>TWDB Standard for Assessing Calibration Layer Results</vt:lpstr>
      <vt:lpstr>Independent Check on Model Calibration as Tool for Joint Planning</vt:lpstr>
      <vt:lpstr>PowerPoint Presentation</vt:lpstr>
      <vt:lpstr>PowerPoint Presentation</vt:lpstr>
      <vt:lpstr>PowerPoint Presentation</vt:lpstr>
      <vt:lpstr>Nine Joint Planning Factors</vt:lpstr>
      <vt:lpstr>Nine Factors</vt:lpstr>
      <vt:lpstr>PowerPoint Presentation</vt:lpstr>
      <vt:lpstr>PowerPoint Presentation</vt:lpstr>
      <vt:lpstr>PowerPoint Presentation</vt:lpstr>
      <vt:lpstr>MAG Context (Examples)</vt:lpstr>
      <vt:lpstr>Regional Water Plan/State Water Plan</vt:lpstr>
      <vt:lpstr>Storage (Physical Availability?)</vt:lpstr>
      <vt:lpstr>Total Groundwater Storage in GMA 11</vt:lpstr>
      <vt:lpstr>PowerPoint Presentation</vt:lpstr>
      <vt:lpstr>PowerPoint Presentation</vt:lpstr>
      <vt:lpstr>PowerPoint Presentation</vt:lpstr>
      <vt:lpstr>PowerPoint Presentation</vt:lpstr>
      <vt:lpstr>Total Estimated Recoverable Storage</vt:lpstr>
      <vt:lpstr>Groundwater Budget Analysis</vt:lpstr>
      <vt:lpstr>PowerPoint Presentation</vt:lpstr>
      <vt:lpstr>DFC Results in a Pumping Increase Compared to Historic Pumping</vt:lpstr>
      <vt:lpstr>From 2021 Explanatory Report</vt:lpstr>
      <vt:lpstr>From 2021 Explanatory Report</vt:lpstr>
      <vt:lpstr>From 2021 Explanatory Report</vt:lpstr>
      <vt:lpstr>From 2021 Explanatory Report</vt:lpstr>
      <vt:lpstr>From 2021 Explanatory Report</vt:lpstr>
      <vt:lpstr>PowerPoint Presentation</vt:lpstr>
      <vt:lpstr>PowerPoint Presentation</vt:lpstr>
      <vt:lpstr>PowerPoint Presentation</vt:lpstr>
      <vt:lpstr>PowerPoint Presentation</vt:lpstr>
      <vt:lpstr>PowerPoint Presentation</vt:lpstr>
      <vt:lpstr>Storage Analysis</vt:lpstr>
      <vt:lpstr>Storage Analysis</vt:lpstr>
      <vt:lpstr>Other Environmental Impacts </vt:lpstr>
      <vt:lpstr>Subsidence</vt:lpstr>
      <vt:lpstr>Well Locations  in GMA 11</vt:lpstr>
      <vt:lpstr>Dry Wells in 2080</vt:lpstr>
      <vt:lpstr>Dry Well Analysis – County Based</vt:lpstr>
      <vt:lpstr>Dry Well Analysis – Model Layer Based</vt:lpstr>
      <vt:lpstr>Dry Well Analysis – Model Layer Based</vt:lpstr>
      <vt:lpstr>Additional Simulations are Recommended</vt:lpstr>
      <vt:lpstr>GMA 11 Meeting May 15, 2024 </vt:lpstr>
      <vt:lpstr>Other Relevant Information</vt:lpstr>
      <vt:lpstr>Recommendations</vt:lpstr>
      <vt:lpstr>Recommend Adaptive Management and Reject Regional Correlative Rights</vt:lpstr>
      <vt:lpstr>Recommended Factor Update (for consideration during legislative interim)</vt:lpstr>
      <vt:lpstr>Summary</vt:lpstr>
      <vt:lpstr>Budget Approved at Last GMA 11 Meeting (May 15, 2024)</vt:lpstr>
      <vt:lpstr>Proposed Budget Update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Bill Hutchison</dc:creator>
  <cp:lastModifiedBy>Bill Hutchison</cp:lastModifiedBy>
  <cp:revision>50</cp:revision>
  <dcterms:created xsi:type="dcterms:W3CDTF">2025-10-03T14:01:13Z</dcterms:created>
  <dcterms:modified xsi:type="dcterms:W3CDTF">2025-10-13T00:07:58Z</dcterms:modified>
</cp:coreProperties>
</file>