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39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9" r:id="rId12"/>
    <p:sldId id="452" r:id="rId13"/>
    <p:sldId id="448" r:id="rId14"/>
    <p:sldId id="450" r:id="rId15"/>
    <p:sldId id="451" r:id="rId16"/>
    <p:sldId id="453" r:id="rId17"/>
    <p:sldId id="455" r:id="rId18"/>
    <p:sldId id="456" r:id="rId19"/>
    <p:sldId id="457" r:id="rId20"/>
    <p:sldId id="458" r:id="rId21"/>
    <p:sldId id="459" r:id="rId22"/>
    <p:sldId id="476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3" r:id="rId36"/>
    <p:sldId id="495" r:id="rId37"/>
    <p:sldId id="474" r:id="rId38"/>
    <p:sldId id="475" r:id="rId39"/>
    <p:sldId id="477" r:id="rId40"/>
    <p:sldId id="478" r:id="rId41"/>
    <p:sldId id="479" r:id="rId42"/>
    <p:sldId id="480" r:id="rId43"/>
    <p:sldId id="481" r:id="rId44"/>
    <p:sldId id="485" r:id="rId45"/>
    <p:sldId id="482" r:id="rId46"/>
    <p:sldId id="483" r:id="rId47"/>
    <p:sldId id="484" r:id="rId48"/>
    <p:sldId id="496" r:id="rId49"/>
    <p:sldId id="486" r:id="rId50"/>
    <p:sldId id="487" r:id="rId51"/>
    <p:sldId id="488" r:id="rId52"/>
    <p:sldId id="490" r:id="rId53"/>
    <p:sldId id="491" r:id="rId54"/>
    <p:sldId id="492" r:id="rId55"/>
    <p:sldId id="489" r:id="rId56"/>
    <p:sldId id="493" r:id="rId57"/>
    <p:sldId id="417" r:id="rId58"/>
    <p:sldId id="494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>
        <p:scale>
          <a:sx n="125" d="100"/>
          <a:sy n="125" d="100"/>
        </p:scale>
        <p:origin x="-118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7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7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1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2D1B-CDFC-45F9-9060-2E83926C15D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illhutch@texasgw.com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4005" y="2803022"/>
            <a:ext cx="4591640" cy="3890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911" y="2431196"/>
            <a:ext cx="8184735" cy="125623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GMA 11 Meeting:</a:t>
            </a:r>
            <a:br>
              <a:rPr lang="en-US" sz="4400" b="1" dirty="0"/>
            </a:br>
            <a:r>
              <a:rPr lang="en-US" sz="3600" dirty="0"/>
              <a:t>Model Recalibration/Limitations (TM 16-01)</a:t>
            </a:r>
            <a:br>
              <a:rPr lang="en-US" sz="3600" dirty="0"/>
            </a:br>
            <a:r>
              <a:rPr lang="en-US" sz="3600" dirty="0"/>
              <a:t>Summary of Scenario 4 (TM 16-02)</a:t>
            </a:r>
            <a:br>
              <a:rPr lang="en-US" sz="3600" dirty="0"/>
            </a:br>
            <a:r>
              <a:rPr lang="en-US" sz="3600" dirty="0"/>
              <a:t>Storage Discussion</a:t>
            </a:r>
            <a:br>
              <a:rPr lang="en-US" sz="36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2557" y="5400942"/>
            <a:ext cx="4076343" cy="10420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Bill Hutchison, Ph.D., P.E., P.G.</a:t>
            </a:r>
          </a:p>
          <a:p>
            <a:r>
              <a:rPr lang="en-US" dirty="0"/>
              <a:t>GMA 11 Meeting</a:t>
            </a:r>
          </a:p>
          <a:p>
            <a:r>
              <a:rPr lang="en-US" dirty="0"/>
              <a:t>March 22, 2016</a:t>
            </a:r>
          </a:p>
        </p:txBody>
      </p:sp>
    </p:spTree>
    <p:extLst>
      <p:ext uri="{BB962C8B-B14F-4D97-AF65-F5344CB8AC3E}">
        <p14:creationId xmlns:p14="http://schemas.microsoft.com/office/powerpoint/2010/main" val="247758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65" y="423247"/>
            <a:ext cx="5725682" cy="62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65" y="423247"/>
            <a:ext cx="5725682" cy="62542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98065" y="3631799"/>
            <a:ext cx="5983124" cy="4830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65" y="423247"/>
            <a:ext cx="5725682" cy="62542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05708" y="5407844"/>
            <a:ext cx="5983124" cy="9226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8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65" y="423247"/>
            <a:ext cx="5725682" cy="62542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85900" y="1504060"/>
            <a:ext cx="5983124" cy="5445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8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65" y="423247"/>
            <a:ext cx="5725682" cy="62542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flipV="1">
            <a:off x="1598065" y="3059724"/>
            <a:ext cx="5983124" cy="50116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65" y="423247"/>
            <a:ext cx="5725682" cy="62542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flipV="1">
            <a:off x="1598065" y="4132386"/>
            <a:ext cx="5983124" cy="50116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7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of 1975-1999 and 2000-2070</a:t>
            </a:r>
          </a:p>
          <a:p>
            <a:pPr lvl="1"/>
            <a:r>
              <a:rPr lang="en-US" dirty="0"/>
              <a:t>Recharge is the same</a:t>
            </a:r>
          </a:p>
          <a:p>
            <a:pPr lvl="1"/>
            <a:r>
              <a:rPr lang="en-US" dirty="0"/>
              <a:t>Pumping increases</a:t>
            </a:r>
          </a:p>
          <a:p>
            <a:pPr lvl="1"/>
            <a:r>
              <a:rPr lang="en-US" dirty="0"/>
              <a:t>Expect decrease in other outflows and increased inflows</a:t>
            </a:r>
          </a:p>
          <a:p>
            <a:r>
              <a:rPr lang="en-US" dirty="0"/>
              <a:t>ET and Downdip movement increase (not expected)</a:t>
            </a:r>
          </a:p>
          <a:p>
            <a:r>
              <a:rPr lang="en-US" dirty="0"/>
              <a:t>Appears that water cannot discharge, so storage increases</a:t>
            </a:r>
          </a:p>
          <a:p>
            <a:pPr lvl="1"/>
            <a:r>
              <a:rPr lang="en-US" dirty="0"/>
              <a:t>ET goes up due to higher heads</a:t>
            </a:r>
          </a:p>
          <a:p>
            <a:pPr lvl="1"/>
            <a:r>
              <a:rPr lang="en-US" dirty="0"/>
              <a:t>May be related to high specific yield numbers and not enough downdip movement of water</a:t>
            </a:r>
          </a:p>
        </p:txBody>
      </p:sp>
    </p:spTree>
    <p:extLst>
      <p:ext uri="{BB962C8B-B14F-4D97-AF65-F5344CB8AC3E}">
        <p14:creationId xmlns:p14="http://schemas.microsoft.com/office/powerpoint/2010/main" val="14995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5" y="1839647"/>
            <a:ext cx="8586172" cy="243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322" y="344409"/>
            <a:ext cx="1876190" cy="14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4469" y="6295292"/>
            <a:ext cx="300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Kelley and others (2004)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42" y="4304816"/>
            <a:ext cx="2097619" cy="22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3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4469" y="6295292"/>
            <a:ext cx="300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Kelley and others (2004)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9" y="5169386"/>
            <a:ext cx="1876190" cy="14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6" y="198252"/>
            <a:ext cx="8116611" cy="49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23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4469" y="6295292"/>
            <a:ext cx="300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Kelley and others (2004)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9" y="5169386"/>
            <a:ext cx="1876190" cy="14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6" y="198252"/>
            <a:ext cx="8116611" cy="49010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814038" y="720969"/>
            <a:ext cx="1116624" cy="668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4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6965" cy="4351338"/>
          </a:xfrm>
        </p:spPr>
        <p:txBody>
          <a:bodyPr/>
          <a:lstStyle/>
          <a:p>
            <a:r>
              <a:rPr lang="en-US" dirty="0"/>
              <a:t>Technical Memorandum 16-01 (Model Recalibration and Model Limitations)</a:t>
            </a:r>
          </a:p>
          <a:p>
            <a:r>
              <a:rPr lang="en-US" dirty="0"/>
              <a:t>Technical Memorandum 16-02 (Summary of Scenario 4)</a:t>
            </a:r>
          </a:p>
          <a:p>
            <a:r>
              <a:rPr lang="en-US" dirty="0"/>
              <a:t>Storage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60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 11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58,269 cells in downdip areas of all aquifers</a:t>
            </a:r>
          </a:p>
          <a:p>
            <a:r>
              <a:rPr lang="en-US" dirty="0"/>
              <a:t>4,623 cells (8 percent) in 1999 groundwater elevation below the top of the aquifer</a:t>
            </a:r>
          </a:p>
          <a:p>
            <a:pPr lvl="1"/>
            <a:r>
              <a:rPr lang="en-US" dirty="0"/>
              <a:t>Uses specific yield and not storativity to estimate changes in head</a:t>
            </a:r>
          </a:p>
          <a:p>
            <a:r>
              <a:rPr lang="en-US" dirty="0"/>
              <a:t>Model may not accurately simulate decreases in groundwater levels due to pumping due to use of higher specific yield value (rather than storativity)</a:t>
            </a:r>
          </a:p>
          <a:p>
            <a:r>
              <a:rPr lang="en-US" dirty="0"/>
              <a:t>Simulated gradient is flatter than reality – can’t move water from outcrop to downdip</a:t>
            </a:r>
          </a:p>
          <a:p>
            <a:pPr lvl="1"/>
            <a:r>
              <a:rPr lang="en-US" dirty="0"/>
              <a:t>Storage in outcrop area increases </a:t>
            </a:r>
          </a:p>
        </p:txBody>
      </p:sp>
    </p:spTree>
    <p:extLst>
      <p:ext uri="{BB962C8B-B14F-4D97-AF65-F5344CB8AC3E}">
        <p14:creationId xmlns:p14="http://schemas.microsoft.com/office/powerpoint/2010/main" val="69115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DFC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storage in Scenario 4 is flat (just slightly positive)</a:t>
            </a:r>
          </a:p>
          <a:p>
            <a:r>
              <a:rPr lang="en-US" dirty="0"/>
              <a:t>Can assume that “negative” drawdowns should be zero for DFC calculations (see TM 16-02)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86200" y="3543300"/>
            <a:ext cx="4459590" cy="31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62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TWDB is expected to update model of Northern Carrizo-Wilcox, Queen City and Sparta</a:t>
            </a:r>
          </a:p>
          <a:p>
            <a:r>
              <a:rPr lang="en-US" dirty="0"/>
              <a:t>TWDB approved advertising for RFQs for model update (March 21, 2016 TWDB meeting)</a:t>
            </a:r>
          </a:p>
          <a:p>
            <a:pPr lvl="1"/>
            <a:r>
              <a:rPr lang="en-US" dirty="0"/>
              <a:t>Work is expected to begin later this year</a:t>
            </a:r>
          </a:p>
          <a:p>
            <a:pPr lvl="1"/>
            <a:r>
              <a:rPr lang="en-US" dirty="0"/>
              <a:t>$800,000 budget</a:t>
            </a:r>
          </a:p>
          <a:p>
            <a:pPr lvl="1"/>
            <a:r>
              <a:rPr lang="en-US" dirty="0"/>
              <a:t>2 to 3 year completion</a:t>
            </a:r>
          </a:p>
          <a:p>
            <a:r>
              <a:rPr lang="en-US" dirty="0"/>
              <a:t>New model should be available for next round of joint planning (proposed DFC in spring 2021)</a:t>
            </a:r>
          </a:p>
        </p:txBody>
      </p:sp>
    </p:spTree>
    <p:extLst>
      <p:ext uri="{BB962C8B-B14F-4D97-AF65-F5344CB8AC3E}">
        <p14:creationId xmlns:p14="http://schemas.microsoft.com/office/powerpoint/2010/main" val="274472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6965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Technical Memorandum 16-01 (Model Recalibration and Model Limitations)</a:t>
            </a:r>
          </a:p>
          <a:p>
            <a:r>
              <a:rPr lang="en-US" dirty="0"/>
              <a:t>Technical Memorandum 16-02 (Summary of Scenario 4)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Storage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97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TM 16-02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 4 chosen since it met the objectives of GMA 11</a:t>
            </a:r>
          </a:p>
          <a:p>
            <a:pPr lvl="1"/>
            <a:r>
              <a:rPr lang="en-US" dirty="0"/>
              <a:t>Included previous MAG concepts (i.e. Queen City)</a:t>
            </a:r>
          </a:p>
          <a:p>
            <a:pPr lvl="1"/>
            <a:r>
              <a:rPr lang="en-US" dirty="0"/>
              <a:t>Included RWP strategies (recommended and alternative)</a:t>
            </a:r>
          </a:p>
          <a:p>
            <a:pPr lvl="1"/>
            <a:r>
              <a:rPr lang="en-US" dirty="0"/>
              <a:t>Included Forestar project</a:t>
            </a:r>
          </a:p>
          <a:p>
            <a:r>
              <a:rPr lang="en-US" dirty="0"/>
              <a:t>TM can be viewed as a template</a:t>
            </a:r>
          </a:p>
          <a:p>
            <a:pPr lvl="1"/>
            <a:r>
              <a:rPr lang="en-US" dirty="0"/>
              <a:t>Tables for a different scenario could be substituted</a:t>
            </a:r>
          </a:p>
          <a:p>
            <a:r>
              <a:rPr lang="en-US" dirty="0"/>
              <a:t>Objective was to provide a summary suitable for presentation to GCD Boards</a:t>
            </a:r>
          </a:p>
        </p:txBody>
      </p:sp>
    </p:spTree>
    <p:extLst>
      <p:ext uri="{BB962C8B-B14F-4D97-AF65-F5344CB8AC3E}">
        <p14:creationId xmlns:p14="http://schemas.microsoft.com/office/powerpoint/2010/main" val="275680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1 – pumping from Scenario 4</a:t>
            </a:r>
          </a:p>
          <a:p>
            <a:r>
              <a:rPr lang="en-US" dirty="0"/>
              <a:t>Table 2 – drawdown from Scenario 4 (raw)</a:t>
            </a:r>
          </a:p>
        </p:txBody>
      </p:sp>
    </p:spTree>
    <p:extLst>
      <p:ext uri="{BB962C8B-B14F-4D97-AF65-F5344CB8AC3E}">
        <p14:creationId xmlns:p14="http://schemas.microsoft.com/office/powerpoint/2010/main" val="4292071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0" y="246185"/>
            <a:ext cx="8135989" cy="64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4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6" y="237392"/>
            <a:ext cx="8096939" cy="64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62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Drawdown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equal drawdown throughout county</a:t>
            </a:r>
          </a:p>
          <a:p>
            <a:r>
              <a:rPr lang="en-US" dirty="0"/>
              <a:t>Model cells are 1 square mile</a:t>
            </a:r>
          </a:p>
          <a:p>
            <a:r>
              <a:rPr lang="en-US" dirty="0"/>
              <a:t>Drawdowns in each cell in a specific county and model layer is summed and then divided by the number of active cells in that county in the model layer</a:t>
            </a:r>
          </a:p>
          <a:p>
            <a:r>
              <a:rPr lang="en-US" dirty="0"/>
              <a:t>Number of active cells is adjusted to account for dry cells (removed from calculation)</a:t>
            </a:r>
          </a:p>
          <a:p>
            <a:r>
              <a:rPr lang="en-US" dirty="0"/>
              <a:t>Table 3 has active cells in 2070</a:t>
            </a:r>
          </a:p>
        </p:txBody>
      </p:sp>
    </p:spTree>
    <p:extLst>
      <p:ext uri="{BB962C8B-B14F-4D97-AF65-F5344CB8AC3E}">
        <p14:creationId xmlns:p14="http://schemas.microsoft.com/office/powerpoint/2010/main" val="1987225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263770"/>
            <a:ext cx="7878062" cy="64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4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Model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Attempts to update model calibration period did not yield a result that was as good or better than 1975 to 1999 calibration period</a:t>
            </a:r>
          </a:p>
          <a:p>
            <a:r>
              <a:rPr lang="en-US" dirty="0"/>
              <a:t>Identified limitations of the model that are useful in using Scenario 4 results (or results of any scenario) for development of DFCs</a:t>
            </a:r>
          </a:p>
          <a:p>
            <a:r>
              <a:rPr lang="en-US" dirty="0"/>
              <a:t>Documented in Technical Memorandum 16-01</a:t>
            </a:r>
          </a:p>
        </p:txBody>
      </p:sp>
    </p:spTree>
    <p:extLst>
      <p:ext uri="{BB962C8B-B14F-4D97-AF65-F5344CB8AC3E}">
        <p14:creationId xmlns:p14="http://schemas.microsoft.com/office/powerpoint/2010/main" val="4038942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27 Instances of Negative Drawdown in 2070 in Scenario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/>
          <a:lstStyle/>
          <a:p>
            <a:r>
              <a:rPr lang="en-US" dirty="0"/>
              <a:t>Table 4 summarizes these occurrences</a:t>
            </a:r>
          </a:p>
          <a:p>
            <a:pPr lvl="1"/>
            <a:r>
              <a:rPr lang="en-US" dirty="0"/>
              <a:t>County</a:t>
            </a:r>
          </a:p>
          <a:p>
            <a:pPr lvl="1"/>
            <a:r>
              <a:rPr lang="en-US" dirty="0"/>
              <a:t>Layer</a:t>
            </a:r>
          </a:p>
          <a:p>
            <a:pPr lvl="1"/>
            <a:r>
              <a:rPr lang="en-US" dirty="0"/>
              <a:t>Drawdown</a:t>
            </a:r>
          </a:p>
          <a:p>
            <a:pPr lvl="1"/>
            <a:r>
              <a:rPr lang="en-US" dirty="0"/>
              <a:t>Number of Active Cells</a:t>
            </a:r>
          </a:p>
          <a:p>
            <a:pPr lvl="1"/>
            <a:r>
              <a:rPr lang="en-US" dirty="0"/>
              <a:t>Number of Dry Cells</a:t>
            </a:r>
          </a:p>
          <a:p>
            <a:pPr lvl="1"/>
            <a:r>
              <a:rPr lang="en-US" dirty="0"/>
              <a:t>Pumping</a:t>
            </a:r>
          </a:p>
          <a:p>
            <a:pPr lvl="1"/>
            <a:r>
              <a:rPr lang="en-US" dirty="0"/>
              <a:t>Percent of Active Area to Total Area of County in GMA 11</a:t>
            </a:r>
          </a:p>
        </p:txBody>
      </p:sp>
    </p:spTree>
    <p:extLst>
      <p:ext uri="{BB962C8B-B14F-4D97-AF65-F5344CB8AC3E}">
        <p14:creationId xmlns:p14="http://schemas.microsoft.com/office/powerpoint/2010/main" val="3405913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" y="241765"/>
            <a:ext cx="6778869" cy="65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63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16 of the 27 are in areas less than 200 square miles</a:t>
            </a:r>
          </a:p>
          <a:p>
            <a:r>
              <a:rPr lang="en-US" dirty="0"/>
              <a:t>8 of the 27 are in areas greater than 200 square miles</a:t>
            </a:r>
          </a:p>
          <a:p>
            <a:pPr lvl="1"/>
            <a:r>
              <a:rPr lang="en-US" dirty="0"/>
              <a:t>One in layer 2 and one in layer 4 (confining units)</a:t>
            </a:r>
          </a:p>
          <a:p>
            <a:pPr lvl="1"/>
            <a:r>
              <a:rPr lang="en-US" dirty="0"/>
              <a:t>Recommend that DFCs are defined in aquifer units only</a:t>
            </a:r>
          </a:p>
          <a:p>
            <a:r>
              <a:rPr lang="en-US" dirty="0"/>
              <a:t>Of the six remaining, recommend setting negative drawdowns to zero and recalculating average drawdown</a:t>
            </a:r>
          </a:p>
          <a:p>
            <a:pPr lvl="1"/>
            <a:r>
              <a:rPr lang="en-US" dirty="0"/>
              <a:t>Model limitation discussed earlier</a:t>
            </a:r>
          </a:p>
          <a:p>
            <a:pPr lvl="1"/>
            <a:r>
              <a:rPr lang="en-US" dirty="0"/>
              <a:t>San Augustine County – Layer 8 as example</a:t>
            </a:r>
          </a:p>
        </p:txBody>
      </p:sp>
    </p:spTree>
    <p:extLst>
      <p:ext uri="{BB962C8B-B14F-4D97-AF65-F5344CB8AC3E}">
        <p14:creationId xmlns:p14="http://schemas.microsoft.com/office/powerpoint/2010/main" val="4101711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20970" y="404446"/>
            <a:ext cx="7640516" cy="59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73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layers 2 and 4 (confining units) from DFC consideration</a:t>
            </a:r>
          </a:p>
          <a:p>
            <a:r>
              <a:rPr lang="en-US" dirty="0"/>
              <a:t>Remove all areas less than 200 square miles (potential monitoring difficulties)</a:t>
            </a:r>
          </a:p>
          <a:p>
            <a:r>
              <a:rPr lang="en-US" dirty="0"/>
              <a:t>Substitute six instances of negative average drawdown with recalculated average drawdown as described</a:t>
            </a:r>
          </a:p>
          <a:p>
            <a:r>
              <a:rPr lang="en-US" dirty="0"/>
              <a:t>Panola County GCD will provide their values based on Wade’s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92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8" y="159333"/>
            <a:ext cx="5913581" cy="6546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85" y="6163425"/>
            <a:ext cx="2640318" cy="4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52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6965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Technical Memorandum 16-01 (Model Recalibration and Model Limitations)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Technical Memorandum 16-02 (Summary of Scenario 4)</a:t>
            </a:r>
          </a:p>
          <a:p>
            <a:r>
              <a:rPr lang="en-US" dirty="0"/>
              <a:t>Storage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06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DFC Factor 3</a:t>
            </a:r>
          </a:p>
          <a:p>
            <a:r>
              <a:rPr lang="en-US" dirty="0"/>
              <a:t>TWDB Report (GAM Task 13-034)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83675"/>
              </p:ext>
            </p:extLst>
          </p:nvPr>
        </p:nvGraphicFramePr>
        <p:xfrm>
          <a:off x="1090245" y="2902841"/>
          <a:ext cx="7209693" cy="3731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558">
                  <a:extLst>
                    <a:ext uri="{9D8B030D-6E8A-4147-A177-3AD203B41FA5}">
                      <a16:colId xmlns:a16="http://schemas.microsoft.com/office/drawing/2014/main" xmlns="" val="1922455534"/>
                    </a:ext>
                  </a:extLst>
                </a:gridCol>
                <a:gridCol w="2317767">
                  <a:extLst>
                    <a:ext uri="{9D8B030D-6E8A-4147-A177-3AD203B41FA5}">
                      <a16:colId xmlns:a16="http://schemas.microsoft.com/office/drawing/2014/main" xmlns="" val="365279868"/>
                    </a:ext>
                  </a:extLst>
                </a:gridCol>
                <a:gridCol w="2502368">
                  <a:extLst>
                    <a:ext uri="{9D8B030D-6E8A-4147-A177-3AD203B41FA5}">
                      <a16:colId xmlns:a16="http://schemas.microsoft.com/office/drawing/2014/main" xmlns="" val="2273286226"/>
                    </a:ext>
                  </a:extLst>
                </a:gridCol>
              </a:tblGrid>
              <a:tr h="1721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Aquifer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Total Storage (million acre-feet)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Estimated Range of Recoverable Storage (million acre-feet)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8363220"/>
                  </a:ext>
                </a:extLst>
              </a:tr>
              <a:tr h="61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Sparta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55.3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13.8 to 41.5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9015239"/>
                  </a:ext>
                </a:extLst>
              </a:tr>
              <a:tr h="611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Queen 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142.0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35.5 to 106.5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1784819"/>
                  </a:ext>
                </a:extLst>
              </a:tr>
              <a:tr h="782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Carrizo-Wilcox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+mn-lt"/>
                        </a:rPr>
                        <a:t>2,070.6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517.7 to 1,553.0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230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504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Limitations and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identified and discussed today suggest that some model parameters used in storage calculations may need updating</a:t>
            </a:r>
          </a:p>
          <a:p>
            <a:r>
              <a:rPr lang="en-US" dirty="0"/>
              <a:t>How those parameters affect storage calculations already completed by TWDB</a:t>
            </a:r>
          </a:p>
        </p:txBody>
      </p:sp>
    </p:spTree>
    <p:extLst>
      <p:ext uri="{BB962C8B-B14F-4D97-AF65-F5344CB8AC3E}">
        <p14:creationId xmlns:p14="http://schemas.microsoft.com/office/powerpoint/2010/main" val="1395449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1643"/>
          </a:xfrm>
        </p:spPr>
        <p:txBody>
          <a:bodyPr/>
          <a:lstStyle/>
          <a:p>
            <a:r>
              <a:rPr lang="en-US" dirty="0"/>
              <a:t>Storage Calculations by TWDB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684"/>
            <a:ext cx="5991958" cy="4351338"/>
          </a:xfrm>
        </p:spPr>
        <p:txBody>
          <a:bodyPr/>
          <a:lstStyle/>
          <a:p>
            <a:r>
              <a:rPr lang="en-US" dirty="0"/>
              <a:t>Three components</a:t>
            </a:r>
          </a:p>
          <a:p>
            <a:pPr lvl="1"/>
            <a:r>
              <a:rPr lang="en-US" dirty="0"/>
              <a:t>Outcrop area</a:t>
            </a:r>
          </a:p>
          <a:p>
            <a:pPr lvl="1"/>
            <a:r>
              <a:rPr lang="en-US" dirty="0"/>
              <a:t>Artesian portion of downdip area</a:t>
            </a:r>
          </a:p>
          <a:p>
            <a:pPr lvl="1"/>
            <a:r>
              <a:rPr lang="en-US" dirty="0"/>
              <a:t>Saturated portion of downdip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08" y="3150185"/>
            <a:ext cx="5634009" cy="362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7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PEST runs</a:t>
            </a:r>
          </a:p>
          <a:p>
            <a:pPr lvl="1"/>
            <a:r>
              <a:rPr lang="en-US" dirty="0"/>
              <a:t>Total of 7,610 model runs</a:t>
            </a:r>
          </a:p>
          <a:p>
            <a:r>
              <a:rPr lang="en-US" dirty="0"/>
              <a:t>2000 to 2013 Recharge and ET based on rainfall relationship</a:t>
            </a:r>
          </a:p>
          <a:p>
            <a:r>
              <a:rPr lang="en-US" dirty="0"/>
              <a:t>Pumping based on two approaches:</a:t>
            </a:r>
          </a:p>
          <a:p>
            <a:pPr lvl="1"/>
            <a:r>
              <a:rPr lang="en-US" dirty="0"/>
              <a:t>TWDB estimates for 2000 to 2013</a:t>
            </a:r>
          </a:p>
          <a:p>
            <a:pPr lvl="1"/>
            <a:r>
              <a:rPr lang="en-US" dirty="0"/>
              <a:t>Use 1999 pumping from model and allow PEST to adjust to improve fit</a:t>
            </a:r>
          </a:p>
        </p:txBody>
      </p:sp>
    </p:spTree>
    <p:extLst>
      <p:ext uri="{BB962C8B-B14F-4D97-AF65-F5344CB8AC3E}">
        <p14:creationId xmlns:p14="http://schemas.microsoft.com/office/powerpoint/2010/main" val="3928038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Outcrop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75735" cy="4351338"/>
          </a:xfrm>
        </p:spPr>
        <p:txBody>
          <a:bodyPr/>
          <a:lstStyle/>
          <a:p>
            <a:r>
              <a:rPr lang="en-US" dirty="0"/>
              <a:t>Saturated thickness: 1999 groundwater elevation minus aquifer bottom elevation</a:t>
            </a:r>
          </a:p>
          <a:p>
            <a:r>
              <a:rPr lang="en-US" dirty="0"/>
              <a:t>Storage = Saturated thickness * Area * Specific Yield</a:t>
            </a:r>
          </a:p>
          <a:p>
            <a:pPr lvl="1"/>
            <a:r>
              <a:rPr lang="en-US" dirty="0"/>
              <a:t>Area = 640 acres per cell</a:t>
            </a:r>
          </a:p>
          <a:p>
            <a:pPr lvl="1"/>
            <a:r>
              <a:rPr lang="en-US" dirty="0"/>
              <a:t>Specific yield = 0.1 or 0.15 depending on layer</a:t>
            </a:r>
          </a:p>
          <a:p>
            <a:r>
              <a:rPr lang="en-US" dirty="0"/>
              <a:t>Carrizo-Wilcox Aquifer Outcrop = 114 million AF </a:t>
            </a:r>
          </a:p>
        </p:txBody>
      </p:sp>
    </p:spTree>
    <p:extLst>
      <p:ext uri="{BB962C8B-B14F-4D97-AF65-F5344CB8AC3E}">
        <p14:creationId xmlns:p14="http://schemas.microsoft.com/office/powerpoint/2010/main" val="3129061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Artesian Portion of Downdip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Artesian zone thickness: 1999 groundwater elevation minus elevation of top of aquifer</a:t>
            </a:r>
          </a:p>
          <a:p>
            <a:r>
              <a:rPr lang="en-US" dirty="0"/>
              <a:t>Storage = Artesian zone thickness * Area * Storativity</a:t>
            </a:r>
          </a:p>
          <a:p>
            <a:pPr lvl="1"/>
            <a:r>
              <a:rPr lang="en-US" dirty="0"/>
              <a:t>Area = 640 acres per cell</a:t>
            </a:r>
          </a:p>
          <a:p>
            <a:pPr lvl="1"/>
            <a:r>
              <a:rPr lang="en-US" dirty="0"/>
              <a:t>Storativity ranges from 7.3E-05 to 9.93E-03</a:t>
            </a:r>
          </a:p>
          <a:p>
            <a:r>
              <a:rPr lang="en-US" dirty="0"/>
              <a:t>Carrizo-Wilcox Aquifer Artesian Storage = 65 million AF</a:t>
            </a:r>
          </a:p>
        </p:txBody>
      </p:sp>
    </p:spTree>
    <p:extLst>
      <p:ext uri="{BB962C8B-B14F-4D97-AF65-F5344CB8AC3E}">
        <p14:creationId xmlns:p14="http://schemas.microsoft.com/office/powerpoint/2010/main" val="835534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Saturated Portion of Downdip Area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Saturated zone thickness: </a:t>
            </a:r>
          </a:p>
          <a:p>
            <a:pPr lvl="1"/>
            <a:r>
              <a:rPr lang="en-US" dirty="0"/>
              <a:t>If head below top of aquifer, 1999 groundwater elevation minus elevation of bottom of aquifer</a:t>
            </a:r>
          </a:p>
          <a:p>
            <a:pPr lvl="1"/>
            <a:r>
              <a:rPr lang="en-US" dirty="0"/>
              <a:t>If head above top of aquifer, elevation of top of aquifer minus elevation of bottom of aquifer</a:t>
            </a:r>
          </a:p>
          <a:p>
            <a:r>
              <a:rPr lang="en-US" dirty="0"/>
              <a:t>Storage = saturated zone thickness * Area * specific yield</a:t>
            </a:r>
          </a:p>
          <a:p>
            <a:pPr lvl="1"/>
            <a:r>
              <a:rPr lang="en-US" dirty="0"/>
              <a:t>Area = 640 acres per cell</a:t>
            </a:r>
          </a:p>
          <a:p>
            <a:pPr lvl="1"/>
            <a:r>
              <a:rPr lang="en-US" dirty="0"/>
              <a:t>Specific yield = 0.1 or 0.15 depending on layer</a:t>
            </a:r>
          </a:p>
          <a:p>
            <a:r>
              <a:rPr lang="en-US" dirty="0"/>
              <a:t>Carrizo-Wilcox Aquifer Downdip Saturated Storage = 1,879 million 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39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Outcrop = 114 MAF</a:t>
            </a:r>
          </a:p>
          <a:p>
            <a:r>
              <a:rPr lang="en-US" dirty="0"/>
              <a:t>Downdip (Artesian) = 65 MAF</a:t>
            </a:r>
          </a:p>
          <a:p>
            <a:r>
              <a:rPr lang="en-US" dirty="0"/>
              <a:t>Downdip (Saturated) = 1,879 MAF</a:t>
            </a:r>
          </a:p>
          <a:p>
            <a:r>
              <a:rPr lang="en-US" dirty="0"/>
              <a:t>Total = 2,058 MAF</a:t>
            </a:r>
          </a:p>
          <a:p>
            <a:pPr lvl="1"/>
            <a:r>
              <a:rPr lang="en-US" dirty="0"/>
              <a:t>TWDB Estimate is 2,071 MAF</a:t>
            </a:r>
          </a:p>
          <a:p>
            <a:pPr lvl="1"/>
            <a:r>
              <a:rPr lang="en-US" dirty="0"/>
              <a:t>Estimate is 2,067 MAF if the correction of downdip areas already below top of aquifer is not made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0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 of Specific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MODFLOW requires storativity and specific yield values for each layer (convertible layers)</a:t>
            </a:r>
          </a:p>
          <a:p>
            <a:pPr lvl="1"/>
            <a:r>
              <a:rPr lang="en-US" dirty="0"/>
              <a:t>If groundwater is above top – storativity is used</a:t>
            </a:r>
          </a:p>
          <a:p>
            <a:pPr lvl="1"/>
            <a:r>
              <a:rPr lang="en-US" dirty="0"/>
              <a:t>If groundwater is below top – specific yield is used</a:t>
            </a:r>
          </a:p>
          <a:p>
            <a:r>
              <a:rPr lang="en-US" dirty="0"/>
              <a:t>In most cases, specific yield is never “used” in model calculations for the downdip areas</a:t>
            </a:r>
          </a:p>
          <a:p>
            <a:pPr lvl="1"/>
            <a:r>
              <a:rPr lang="en-US" dirty="0"/>
              <a:t>23,320 cells of 58,269 total cells in downdip area have artesian head of greater than 500 feet (40 %)</a:t>
            </a:r>
          </a:p>
          <a:p>
            <a:r>
              <a:rPr lang="en-US" dirty="0"/>
              <a:t>Accuracy of specific yield in the deep saturated zone is not known </a:t>
            </a:r>
          </a:p>
          <a:p>
            <a:pPr lvl="1"/>
            <a:r>
              <a:rPr lang="en-US" dirty="0"/>
              <a:t>Not part of model calibration</a:t>
            </a:r>
          </a:p>
        </p:txBody>
      </p:sp>
    </p:spTree>
    <p:extLst>
      <p:ext uri="{BB962C8B-B14F-4D97-AF65-F5344CB8AC3E}">
        <p14:creationId xmlns:p14="http://schemas.microsoft.com/office/powerpoint/2010/main" val="1989491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4469" y="6295292"/>
            <a:ext cx="300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Kelley and others (2004)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9" y="5169386"/>
            <a:ext cx="1876190" cy="14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6" y="198252"/>
            <a:ext cx="8116611" cy="49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7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4469" y="6295292"/>
            <a:ext cx="300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Kelley and others (2004)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9" y="5169386"/>
            <a:ext cx="1876190" cy="14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6" y="198252"/>
            <a:ext cx="8116611" cy="49010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814038" y="720969"/>
            <a:ext cx="1116624" cy="668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1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4469" y="6295292"/>
            <a:ext cx="300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Kelley and others (2004)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9" y="5169386"/>
            <a:ext cx="1876190" cy="14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6" y="198252"/>
            <a:ext cx="8116611" cy="49010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20958799">
            <a:off x="5618285" y="949569"/>
            <a:ext cx="1748903" cy="668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68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4469" y="6295292"/>
            <a:ext cx="300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Kelley and others (2004)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59" y="5169386"/>
            <a:ext cx="1876190" cy="14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6" y="198252"/>
            <a:ext cx="8116611" cy="49010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496499" y="1257300"/>
            <a:ext cx="1116624" cy="668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46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Specific Yield was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Specific Yield of 0.1 or 0.15 is representative of clean sand</a:t>
            </a:r>
          </a:p>
          <a:p>
            <a:r>
              <a:rPr lang="en-US" dirty="0"/>
              <a:t>Interlayered system of sands and clays are common in the Carrizo-Wilcox (well logs)</a:t>
            </a:r>
          </a:p>
          <a:p>
            <a:r>
              <a:rPr lang="en-US" dirty="0"/>
              <a:t>Model layering has thick layers </a:t>
            </a:r>
          </a:p>
          <a:p>
            <a:pPr lvl="1"/>
            <a:r>
              <a:rPr lang="en-US" dirty="0"/>
              <a:t>14,107 cells of 58,269 total cells are greater than 500 feet thick (24 percent)</a:t>
            </a:r>
          </a:p>
          <a:p>
            <a:pPr lvl="1"/>
            <a:r>
              <a:rPr lang="en-US" dirty="0"/>
              <a:t>With thick cells, changes of interbedded clay increases and this would reduce specific yield in these layers</a:t>
            </a:r>
          </a:p>
          <a:p>
            <a:pPr lvl="1"/>
            <a:r>
              <a:rPr lang="en-US" dirty="0"/>
              <a:t>Higher number is appropriate for the individual sand units, thicker layers increases chance that the overall number would be lower</a:t>
            </a:r>
          </a:p>
        </p:txBody>
      </p:sp>
    </p:spTree>
    <p:extLst>
      <p:ext uri="{BB962C8B-B14F-4D97-AF65-F5344CB8AC3E}">
        <p14:creationId xmlns:p14="http://schemas.microsoft.com/office/powerpoint/2010/main" val="148065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05854" y="350378"/>
            <a:ext cx="7605757" cy="61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940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Specific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storativity is about 0.001</a:t>
            </a:r>
          </a:p>
          <a:p>
            <a:r>
              <a:rPr lang="en-US" dirty="0"/>
              <a:t>If specific yield in the saturated portion of the downdip area is 0.01 or 0.015 (depending on layer)</a:t>
            </a:r>
          </a:p>
          <a:p>
            <a:pPr lvl="1"/>
            <a:r>
              <a:rPr lang="en-US" dirty="0"/>
              <a:t>Outcrop area = 114 MAF (unchanged)</a:t>
            </a:r>
          </a:p>
          <a:p>
            <a:pPr lvl="1"/>
            <a:r>
              <a:rPr lang="en-US" dirty="0"/>
              <a:t>Artesian portion of downdip area = 65 MAF (unchanged)</a:t>
            </a:r>
          </a:p>
          <a:p>
            <a:pPr lvl="1"/>
            <a:r>
              <a:rPr lang="en-US" dirty="0"/>
              <a:t>Saturated portion of downdip area = 188 MAF</a:t>
            </a:r>
          </a:p>
          <a:p>
            <a:pPr lvl="1"/>
            <a:r>
              <a:rPr lang="en-US" dirty="0"/>
              <a:t>Total = 367 MAF</a:t>
            </a:r>
          </a:p>
          <a:p>
            <a:pPr lvl="2"/>
            <a:r>
              <a:rPr lang="en-US" dirty="0"/>
              <a:t>Compare to estimate using actual model parameters of 2,058 MAF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6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Reasonable is Specific Yield Used in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developed in 2004, doubtful that the developers considered the possibility of using the model to calculate total aquifer storage (place holder parameters)</a:t>
            </a:r>
          </a:p>
          <a:p>
            <a:r>
              <a:rPr lang="en-US" dirty="0"/>
              <a:t>Problems in outcrop may be due to flat gradients that reduce flow from outcrop to downdip area</a:t>
            </a:r>
          </a:p>
          <a:p>
            <a:r>
              <a:rPr lang="en-US" dirty="0"/>
              <a:t>Flat gradients can be caused by underestimated drawdown due to pumping or drought conditions</a:t>
            </a:r>
          </a:p>
          <a:p>
            <a:r>
              <a:rPr lang="en-US" dirty="0"/>
              <a:t>If specific yield in these areas was reduced, gradients might improve conditions to move water into downdip area </a:t>
            </a:r>
          </a:p>
          <a:p>
            <a:r>
              <a:rPr lang="en-US" dirty="0"/>
              <a:t>Could prevent unrealistic increase in outcrop storage during calibration period of model</a:t>
            </a:r>
          </a:p>
        </p:txBody>
      </p:sp>
    </p:spTree>
    <p:extLst>
      <p:ext uri="{BB962C8B-B14F-4D97-AF65-F5344CB8AC3E}">
        <p14:creationId xmlns:p14="http://schemas.microsoft.com/office/powerpoint/2010/main" val="770547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 (Initial Simulations)</a:t>
            </a:r>
          </a:p>
          <a:p>
            <a:pPr lvl="1"/>
            <a:r>
              <a:rPr lang="en-US" dirty="0"/>
              <a:t>Technical Memorandum 15-01 (September 2, 2015)</a:t>
            </a:r>
          </a:p>
          <a:p>
            <a:pPr lvl="1"/>
            <a:r>
              <a:rPr lang="en-US" dirty="0"/>
              <a:t>Discussion at November 4, 2015 GMA 11 meeting</a:t>
            </a:r>
          </a:p>
          <a:p>
            <a:pPr lvl="1"/>
            <a:r>
              <a:rPr lang="en-US" dirty="0"/>
              <a:t>Completed for $12,000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23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2 (Update Model Calibration and Rerun Simulations with Updated Pumping)</a:t>
            </a:r>
          </a:p>
          <a:p>
            <a:pPr lvl="1"/>
            <a:r>
              <a:rPr lang="en-US" dirty="0"/>
              <a:t>Technical Memorandum 16-01 (March 21, 2016)</a:t>
            </a:r>
          </a:p>
          <a:p>
            <a:pPr lvl="1"/>
            <a:r>
              <a:rPr lang="en-US" dirty="0"/>
              <a:t>Technical Memorandum 16-02 (March 21, 2016)</a:t>
            </a:r>
          </a:p>
          <a:p>
            <a:pPr lvl="1"/>
            <a:r>
              <a:rPr lang="en-US" dirty="0"/>
              <a:t>Calibration from 2000 to 2013 not as good as 1975 to 1999</a:t>
            </a:r>
          </a:p>
          <a:p>
            <a:pPr lvl="1"/>
            <a:r>
              <a:rPr lang="en-US" dirty="0"/>
              <a:t>No need to rerun simulations</a:t>
            </a:r>
          </a:p>
          <a:p>
            <a:pPr lvl="1"/>
            <a:r>
              <a:rPr lang="en-US" dirty="0"/>
              <a:t>No need to fully document model update</a:t>
            </a:r>
          </a:p>
          <a:p>
            <a:pPr lvl="1"/>
            <a:r>
              <a:rPr lang="en-US" dirty="0"/>
              <a:t>Reduced level of effort</a:t>
            </a:r>
          </a:p>
          <a:p>
            <a:pPr lvl="1"/>
            <a:r>
              <a:rPr lang="en-US" dirty="0"/>
              <a:t>Budget of $6,000 </a:t>
            </a:r>
          </a:p>
          <a:p>
            <a:pPr lvl="2"/>
            <a:r>
              <a:rPr lang="en-US" dirty="0"/>
              <a:t>Propose revision to $4,000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52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3 (Use model output to address DFC Factors 3 and 4)</a:t>
            </a:r>
          </a:p>
          <a:p>
            <a:pPr lvl="1"/>
            <a:r>
              <a:rPr lang="en-US" dirty="0"/>
              <a:t>Work completed</a:t>
            </a:r>
          </a:p>
          <a:p>
            <a:pPr lvl="1"/>
            <a:r>
              <a:rPr lang="en-US" dirty="0"/>
              <a:t>Elements in TM 16-01 and 16-02</a:t>
            </a:r>
          </a:p>
          <a:p>
            <a:pPr lvl="1"/>
            <a:r>
              <a:rPr lang="en-US" dirty="0"/>
              <a:t>Summarized in today’s PowerPoint (Water Budgets and Storage discussion)</a:t>
            </a:r>
          </a:p>
          <a:p>
            <a:pPr lvl="1"/>
            <a:r>
              <a:rPr lang="en-US" dirty="0"/>
              <a:t>Recommend expansion and incorporation into Draft Explanatory Report (no separate TM)</a:t>
            </a:r>
          </a:p>
          <a:p>
            <a:pPr lvl="1"/>
            <a:r>
              <a:rPr lang="en-US" dirty="0"/>
              <a:t>Budget of $5,000</a:t>
            </a:r>
          </a:p>
          <a:p>
            <a:pPr lvl="2"/>
            <a:r>
              <a:rPr lang="en-US" dirty="0"/>
              <a:t>Propose revision to $4,000 </a:t>
            </a:r>
          </a:p>
        </p:txBody>
      </p:sp>
    </p:spTree>
    <p:extLst>
      <p:ext uri="{BB962C8B-B14F-4D97-AF65-F5344CB8AC3E}">
        <p14:creationId xmlns:p14="http://schemas.microsoft.com/office/powerpoint/2010/main" val="3220141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 = $12,000 (Completed)</a:t>
            </a:r>
          </a:p>
          <a:p>
            <a:r>
              <a:rPr lang="en-US" dirty="0"/>
              <a:t>To be invoiced after today’s meeting = $8,000</a:t>
            </a:r>
          </a:p>
          <a:p>
            <a:pPr lvl="1"/>
            <a:r>
              <a:rPr lang="en-US" dirty="0"/>
              <a:t>Task 2 = $  4,000 (Completed – Reduced)</a:t>
            </a:r>
          </a:p>
          <a:p>
            <a:pPr lvl="1"/>
            <a:r>
              <a:rPr lang="en-US" dirty="0"/>
              <a:t>Task 3 = $  4,000 (Completed – Reduced)</a:t>
            </a:r>
          </a:p>
          <a:p>
            <a:r>
              <a:rPr lang="en-US" dirty="0"/>
              <a:t>Total completed to date = $20,000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13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Completion Tasks Prior to April 28, 2016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4 - Document Aquifers Not Relevant for Joint Planning </a:t>
            </a:r>
          </a:p>
          <a:p>
            <a:pPr lvl="1"/>
            <a:r>
              <a:rPr lang="en-US" dirty="0"/>
              <a:t>Proposed Cost = $1,500</a:t>
            </a:r>
          </a:p>
          <a:p>
            <a:r>
              <a:rPr lang="en-US" dirty="0"/>
              <a:t>Task 5 – Prepare Draft Explanatory Report and attend April 29, 2016 GMA 11 meeting</a:t>
            </a:r>
          </a:p>
          <a:p>
            <a:pPr lvl="1"/>
            <a:r>
              <a:rPr lang="en-US" dirty="0"/>
              <a:t>Proposed Cost = $8,500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055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Aquifers in GMA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Trinity Aquifer</a:t>
            </a:r>
          </a:p>
          <a:p>
            <a:pPr lvl="0"/>
            <a:r>
              <a:rPr lang="en-US" dirty="0"/>
              <a:t>Nacatoch Aquifer</a:t>
            </a:r>
          </a:p>
          <a:p>
            <a:pPr lvl="0"/>
            <a:r>
              <a:rPr lang="en-US" dirty="0"/>
              <a:t>Yegua-Jackson Aquifer and the Catahoula Formation portion of the Gulf Coast Aquifer System</a:t>
            </a:r>
          </a:p>
          <a:p>
            <a:pPr lvl="0"/>
            <a:r>
              <a:rPr lang="en-US" dirty="0"/>
              <a:t>Gulf Coast Aquifer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824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Tasks (1, 2, and 3) - $20,000</a:t>
            </a:r>
          </a:p>
          <a:p>
            <a:r>
              <a:rPr lang="en-US" dirty="0"/>
              <a:t>Proposed Task 4 - $1,500</a:t>
            </a:r>
          </a:p>
          <a:p>
            <a:r>
              <a:rPr lang="en-US" dirty="0"/>
              <a:t>Proposed Task 5 - $8,500</a:t>
            </a:r>
          </a:p>
          <a:p>
            <a:r>
              <a:rPr lang="en-US" dirty="0"/>
              <a:t>Total = $30,000</a:t>
            </a:r>
          </a:p>
        </p:txBody>
      </p:sp>
    </p:spTree>
    <p:extLst>
      <p:ext uri="{BB962C8B-B14F-4D97-AF65-F5344CB8AC3E}">
        <p14:creationId xmlns:p14="http://schemas.microsoft.com/office/powerpoint/2010/main" val="6423237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50427" y="5027169"/>
            <a:ext cx="4502467" cy="1044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Bill Hutchison, Ph.D., P.E., P.G.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billhutch@texasgw.com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512-745-0599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12463" y="1623700"/>
            <a:ext cx="3982340" cy="33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5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48583" y="427291"/>
            <a:ext cx="7127193" cy="5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0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03305" y="170916"/>
            <a:ext cx="7375019" cy="6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Identified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in outcrop areas</a:t>
            </a:r>
          </a:p>
          <a:p>
            <a:pPr lvl="1"/>
            <a:r>
              <a:rPr lang="en-US" dirty="0"/>
              <a:t>Use Carrizo as the example</a:t>
            </a:r>
          </a:p>
          <a:p>
            <a:r>
              <a:rPr lang="en-US" dirty="0"/>
              <a:t>Complex relationship between recharge, ET, discharge to surface water and movement downdip</a:t>
            </a:r>
          </a:p>
          <a:p>
            <a:r>
              <a:rPr lang="en-US" dirty="0"/>
              <a:t>Storage in outcrop area is increasing from 1975 to 1999 in calibrated model</a:t>
            </a:r>
          </a:p>
          <a:p>
            <a:pPr lvl="1"/>
            <a:r>
              <a:rPr lang="en-US" dirty="0"/>
              <a:t>Changes in storage are well correlated with recharge</a:t>
            </a:r>
          </a:p>
        </p:txBody>
      </p:sp>
    </p:spTree>
    <p:extLst>
      <p:ext uri="{BB962C8B-B14F-4D97-AF65-F5344CB8AC3E}">
        <p14:creationId xmlns:p14="http://schemas.microsoft.com/office/powerpoint/2010/main" val="55276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4202" y="333285"/>
            <a:ext cx="7964680" cy="60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1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5936</TotalTime>
  <Words>1816</Words>
  <Application>Microsoft Office PowerPoint</Application>
  <PresentationFormat>On-screen Show (4:3)</PresentationFormat>
  <Paragraphs>232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GMA 11 Meeting: Model Recalibration/Limitations (TM 16-01) Summary of Scenario 4 (TM 16-02) Storage Discussion  </vt:lpstr>
      <vt:lpstr>Topics</vt:lpstr>
      <vt:lpstr>Updating Model Calibration</vt:lpstr>
      <vt:lpstr>Summary of Effort</vt:lpstr>
      <vt:lpstr>PowerPoint Presentation</vt:lpstr>
      <vt:lpstr>PowerPoint Presentation</vt:lpstr>
      <vt:lpstr>PowerPoint Presentation</vt:lpstr>
      <vt:lpstr>Limitations Identified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GMA 11 area</vt:lpstr>
      <vt:lpstr>Implications for DFC</vt:lpstr>
      <vt:lpstr>Good News</vt:lpstr>
      <vt:lpstr>Topics</vt:lpstr>
      <vt:lpstr>Summary of TM 16-02</vt:lpstr>
      <vt:lpstr>Overview</vt:lpstr>
      <vt:lpstr>PowerPoint Presentation</vt:lpstr>
      <vt:lpstr>PowerPoint Presentation</vt:lpstr>
      <vt:lpstr>Average Drawdown</vt:lpstr>
      <vt:lpstr>PowerPoint Presentation</vt:lpstr>
      <vt:lpstr>27 Instances of Negative Drawdown in 2070 in Scenario 4</vt:lpstr>
      <vt:lpstr>PowerPoint Presentation</vt:lpstr>
      <vt:lpstr>Observations</vt:lpstr>
      <vt:lpstr>PowerPoint Presentation</vt:lpstr>
      <vt:lpstr>Summary of Recommendations</vt:lpstr>
      <vt:lpstr>PowerPoint Presentation</vt:lpstr>
      <vt:lpstr>Topics</vt:lpstr>
      <vt:lpstr>Storage Discussion</vt:lpstr>
      <vt:lpstr>Model Limitations and Storage</vt:lpstr>
      <vt:lpstr>Storage Calculations by TWDB</vt:lpstr>
      <vt:lpstr>Outcrop Area</vt:lpstr>
      <vt:lpstr>Artesian Portion of Downdip</vt:lpstr>
      <vt:lpstr>Saturated Portion of Downdip Area </vt:lpstr>
      <vt:lpstr>Total Storage</vt:lpstr>
      <vt:lpstr>Assumption of Specific Yield</vt:lpstr>
      <vt:lpstr>PowerPoint Presentation</vt:lpstr>
      <vt:lpstr>PowerPoint Presentation</vt:lpstr>
      <vt:lpstr>PowerPoint Presentation</vt:lpstr>
      <vt:lpstr>PowerPoint Presentation</vt:lpstr>
      <vt:lpstr>What if the Specific Yield was Different?</vt:lpstr>
      <vt:lpstr>Sensitivity of Specific Yield</vt:lpstr>
      <vt:lpstr>How Reasonable is Specific Yield Used in the Model</vt:lpstr>
      <vt:lpstr>Budget Summary</vt:lpstr>
      <vt:lpstr>Budget Summary</vt:lpstr>
      <vt:lpstr>Budget Summary</vt:lpstr>
      <vt:lpstr>Budget Summary</vt:lpstr>
      <vt:lpstr>Proposed Completion Tasks Prior to April 28, 2016 Meeting</vt:lpstr>
      <vt:lpstr>Other Aquifers in GMA 11</vt:lpstr>
      <vt:lpstr>Overall Budget</vt:lpstr>
      <vt:lpstr>Questions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Hypothetical Example of Average Drawdown</dc:title>
  <dc:creator>Bill Hutchison</dc:creator>
  <cp:lastModifiedBy>jlandreneau</cp:lastModifiedBy>
  <cp:revision>104</cp:revision>
  <dcterms:created xsi:type="dcterms:W3CDTF">2015-10-13T12:59:02Z</dcterms:created>
  <dcterms:modified xsi:type="dcterms:W3CDTF">2016-03-28T15:13:46Z</dcterms:modified>
</cp:coreProperties>
</file>